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4" r:id="rId2"/>
  </p:sldMasterIdLst>
  <p:notesMasterIdLst>
    <p:notesMasterId r:id="rId13"/>
  </p:notesMasterIdLst>
  <p:handoutMasterIdLst>
    <p:handoutMasterId r:id="rId14"/>
  </p:handoutMasterIdLst>
  <p:sldIdLst>
    <p:sldId id="256" r:id="rId3"/>
    <p:sldId id="761" r:id="rId4"/>
    <p:sldId id="764" r:id="rId5"/>
    <p:sldId id="770" r:id="rId6"/>
    <p:sldId id="781" r:id="rId7"/>
    <p:sldId id="751" r:id="rId8"/>
    <p:sldId id="771" r:id="rId9"/>
    <p:sldId id="775" r:id="rId10"/>
    <p:sldId id="782" r:id="rId11"/>
    <p:sldId id="780" r:id="rId12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99"/>
    <a:srgbClr val="FF9900"/>
    <a:srgbClr val="CC9900"/>
    <a:srgbClr val="CCECFF"/>
    <a:srgbClr val="99CCFF"/>
    <a:srgbClr val="FF6699"/>
    <a:srgbClr val="FFC8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673" autoAdjust="0"/>
  </p:normalViewPr>
  <p:slideViewPr>
    <p:cSldViewPr>
      <p:cViewPr varScale="1">
        <p:scale>
          <a:sx n="105" d="100"/>
          <a:sy n="105" d="100"/>
        </p:scale>
        <p:origin x="16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3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3216" y="-72"/>
      </p:cViewPr>
      <p:guideLst>
        <p:guide orient="horz" pos="3110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4" tIns="46091" rIns="92184" bIns="4609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4" tIns="46091" rIns="92184" bIns="4609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485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4" tIns="46091" rIns="92184" bIns="4609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485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4" tIns="46091" rIns="92184" bIns="4609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A38380FC-8E05-4DA2-989B-0B009C616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65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7"/>
          </a:xfrm>
          <a:prstGeom prst="rect">
            <a:avLst/>
          </a:prstGeom>
        </p:spPr>
        <p:txBody>
          <a:bodyPr vert="horz" lIns="92184" tIns="46091" rIns="92184" bIns="46091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87"/>
          </a:xfrm>
          <a:prstGeom prst="rect">
            <a:avLst/>
          </a:prstGeom>
        </p:spPr>
        <p:txBody>
          <a:bodyPr vert="horz" lIns="92184" tIns="46091" rIns="92184" bIns="46091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CC1CB01C-B1B5-4192-B253-F72532C02C28}" type="datetimeFigureOut">
              <a:rPr lang="en-GB"/>
              <a:pPr>
                <a:defRPr/>
              </a:pPr>
              <a:t>16/03/2022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4" tIns="46091" rIns="92184" bIns="46091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689243"/>
            <a:ext cx="5435600" cy="4442939"/>
          </a:xfrm>
          <a:prstGeom prst="rect">
            <a:avLst/>
          </a:prstGeom>
        </p:spPr>
        <p:txBody>
          <a:bodyPr vert="horz" lIns="92184" tIns="46091" rIns="92184" bIns="4609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485"/>
            <a:ext cx="2946400" cy="494187"/>
          </a:xfrm>
          <a:prstGeom prst="rect">
            <a:avLst/>
          </a:prstGeom>
        </p:spPr>
        <p:txBody>
          <a:bodyPr vert="horz" lIns="92184" tIns="46091" rIns="92184" bIns="46091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2184" tIns="46091" rIns="92184" bIns="46091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C9D10B3D-8305-4E01-878E-A9E6FAEBBF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2692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7FFC5231-FCAB-4E6F-984B-7BBC50D2B8BA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6938" y="768350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18D58E9-A089-4C29-BDCC-9F34A139A6AB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584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7B55764-E283-4556-B41A-F4DD40EB638B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6938" y="768350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18D58E9-A089-4C29-BDCC-9F34A139A6AB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322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6938" y="768350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18D58E9-A089-4C29-BDCC-9F34A139A6AB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4136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7B55764-E283-4556-B41A-F4DD40EB638B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0662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6938" y="768350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18D58E9-A089-4C29-BDCC-9F34A139A6AB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6034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6938" y="768350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18D58E9-A089-4C29-BDCC-9F34A139A6AB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26232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6938" y="768350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18D58E9-A089-4C29-BDCC-9F34A139A6AB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49423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7B55764-E283-4556-B41A-F4DD40EB638B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3947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4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b="0">
                <a:latin typeface="Times New Roman" pitchFamily="18" charset="0"/>
              </a:endParaRPr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7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>
                  <a:latin typeface="Times New Roman" pitchFamily="18" charset="0"/>
                </a:endParaRPr>
              </a:p>
            </p:txBody>
          </p:sp>
          <p:sp>
            <p:nvSpPr>
              <p:cNvPr id="8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>
                  <a:latin typeface="Times New Roman" pitchFamily="18" charset="0"/>
                </a:endParaRPr>
              </a:p>
            </p:txBody>
          </p:sp>
        </p:grpSp>
      </p:grpSp>
      <p:pic>
        <p:nvPicPr>
          <p:cNvPr id="17" name="Picture 2" descr="BAF logo 9 (June10)v4cropped copy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572000"/>
            <a:ext cx="23034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1" descr="infotrain logo 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943600"/>
            <a:ext cx="1509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715000"/>
            <a:ext cx="19050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51786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09806EE-D04A-4461-8C09-9EE1C33A7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267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C4216AB3-1D12-47B5-B89D-26563267B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4705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789B3BF1-39B3-463A-991F-BD459F5B5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3998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74EBE-7268-4B8E-9C07-C39217C33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41782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37C9A-53C1-4EBE-8F1C-51DA4B5D2E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5678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21166-9325-4778-9326-E3AD54D7C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13824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E14A1-B1A2-45CF-9A26-D02FE29AA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2229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37DE7-04A7-46D9-A146-3E4C5AB6E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4741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BA334-240A-4DAE-992B-ECB1C045A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0321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05E67-E224-48AE-A7D4-60D2F0043E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3956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519779A-663F-48B9-9909-39608E4BB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36277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C1AE9-EDE3-4821-B71A-833DC0247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16649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0B195-B585-4C6C-9CD7-45BD54197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318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E2CC6-8E4A-4457-9CCE-6692F373FC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53200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D4A8D-81CA-42F7-91A8-FF585F0C8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51161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5D91-5F29-447D-A419-737027CD6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2860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23658B70-57BD-49C4-BB3C-CC71F098B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1391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CB62D863-7538-4A37-AB89-0F7E87A45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15873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49C0A179-8394-4E5F-A068-88F1AD286B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4400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CF4E4850-D1C4-4415-AFBF-D477B1F345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1967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AC693A3F-F7C2-4F4C-8E78-20D93D6BA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28840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0C055B6B-D84C-4C56-90CA-78BDE40CBB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8644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CCBD5E1C-5A2D-46A9-B06A-97287E344E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5110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0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b="0">
                <a:latin typeface="Times New Roman" pitchFamily="18" charset="0"/>
              </a:endParaRPr>
            </a:p>
          </p:txBody>
        </p:sp>
        <p:sp>
          <p:nvSpPr>
            <p:cNvPr id="1031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>
                <a:latin typeface="Times New Roman" pitchFamily="18" charset="0"/>
              </a:endParaRPr>
            </a:p>
          </p:txBody>
        </p:sp>
        <p:sp>
          <p:nvSpPr>
            <p:cNvPr id="1032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hlink"/>
                </a:solidFill>
              </a:endParaRPr>
            </a:p>
          </p:txBody>
        </p:sp>
        <p:sp>
          <p:nvSpPr>
            <p:cNvPr id="1033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hlink"/>
                </a:solidFill>
              </a:endParaRPr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accent2"/>
                </a:solidFill>
              </a:endParaRPr>
            </a:p>
          </p:txBody>
        </p:sp>
        <p:sp>
          <p:nvSpPr>
            <p:cNvPr id="1035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>
                <a:latin typeface="Times New Roman" pitchFamily="18" charset="0"/>
              </a:endParaRPr>
            </a:p>
          </p:txBody>
        </p:sp>
        <p:sp>
          <p:nvSpPr>
            <p:cNvPr id="1037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accent2"/>
                </a:solidFill>
              </a:endParaRPr>
            </a:p>
          </p:txBody>
        </p:sp>
        <p:sp>
          <p:nvSpPr>
            <p:cNvPr id="1038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accent2"/>
                </a:solidFill>
              </a:endParaRPr>
            </a:p>
          </p:txBody>
        </p:sp>
      </p:grpSp>
      <p:sp>
        <p:nvSpPr>
          <p:cNvPr id="92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9" name="Picture 2" descr="BAF logo 9 (June10)v4cropped copy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6237288"/>
            <a:ext cx="914400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336" r:id="rId1"/>
    <p:sldLayoutId id="2147486337" r:id="rId2"/>
    <p:sldLayoutId id="2147486338" r:id="rId3"/>
    <p:sldLayoutId id="2147486339" r:id="rId4"/>
    <p:sldLayoutId id="2147486340" r:id="rId5"/>
    <p:sldLayoutId id="2147486341" r:id="rId6"/>
    <p:sldLayoutId id="2147486342" r:id="rId7"/>
    <p:sldLayoutId id="2147486343" r:id="rId8"/>
    <p:sldLayoutId id="2147486344" r:id="rId9"/>
    <p:sldLayoutId id="2147486345" r:id="rId10"/>
    <p:sldLayoutId id="2147486346" r:id="rId11"/>
    <p:sldLayoutId id="2147486347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0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 Black" pitchFamily="34" charset="0"/>
              </a:defRPr>
            </a:lvl1pPr>
          </a:lstStyle>
          <a:p>
            <a:pPr>
              <a:defRPr/>
            </a:pPr>
            <a:fld id="{60A6262B-BB22-4283-B8D9-2DCAFB90F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b="0">
                <a:latin typeface="Times New Roman" pitchFamily="18" charset="0"/>
              </a:endParaRPr>
            </a:p>
          </p:txBody>
        </p:sp>
        <p:sp>
          <p:nvSpPr>
            <p:cNvPr id="205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>
                <a:latin typeface="Times New Roman" pitchFamily="18" charset="0"/>
              </a:endParaRPr>
            </a:p>
          </p:txBody>
        </p:sp>
        <p:sp>
          <p:nvSpPr>
            <p:cNvPr id="205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hlink"/>
                </a:solidFill>
              </a:endParaRPr>
            </a:p>
          </p:txBody>
        </p:sp>
        <p:sp>
          <p:nvSpPr>
            <p:cNvPr id="206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hlink"/>
                </a:solidFill>
              </a:endParaRPr>
            </a:p>
          </p:txBody>
        </p:sp>
        <p:sp>
          <p:nvSpPr>
            <p:cNvPr id="206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accent2"/>
                </a:solidFill>
              </a:endParaRPr>
            </a:p>
          </p:txBody>
        </p:sp>
        <p:sp>
          <p:nvSpPr>
            <p:cNvPr id="206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hlink"/>
                </a:solidFill>
              </a:endParaRPr>
            </a:p>
          </p:txBody>
        </p:sp>
        <p:sp>
          <p:nvSpPr>
            <p:cNvPr id="206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>
                <a:latin typeface="Times New Roman" pitchFamily="18" charset="0"/>
              </a:endParaRPr>
            </a:p>
          </p:txBody>
        </p:sp>
        <p:sp>
          <p:nvSpPr>
            <p:cNvPr id="206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accent2"/>
                </a:solidFill>
              </a:endParaRPr>
            </a:p>
          </p:txBody>
        </p:sp>
        <p:sp>
          <p:nvSpPr>
            <p:cNvPr id="206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accent2"/>
                </a:solidFill>
              </a:endParaRPr>
            </a:p>
          </p:txBody>
        </p:sp>
      </p:grpSp>
      <p:sp>
        <p:nvSpPr>
          <p:cNvPr id="13108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108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10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2056" name="Picture 17" descr="infotrain logo 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400800"/>
            <a:ext cx="914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324" r:id="rId1"/>
    <p:sldLayoutId id="2147486325" r:id="rId2"/>
    <p:sldLayoutId id="2147486326" r:id="rId3"/>
    <p:sldLayoutId id="2147486327" r:id="rId4"/>
    <p:sldLayoutId id="2147486328" r:id="rId5"/>
    <p:sldLayoutId id="2147486329" r:id="rId6"/>
    <p:sldLayoutId id="2147486330" r:id="rId7"/>
    <p:sldLayoutId id="2147486331" r:id="rId8"/>
    <p:sldLayoutId id="2147486332" r:id="rId9"/>
    <p:sldLayoutId id="2147486333" r:id="rId10"/>
    <p:sldLayoutId id="2147486334" r:id="rId11"/>
    <p:sldLayoutId id="2147486335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1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1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1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1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310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310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310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10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86" grpId="0"/>
      <p:bldP spid="13108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0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3108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0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3108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4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0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500"/>
                        <p:tgtEl>
                          <p:spTgt spid="13108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4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0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500"/>
                        <p:tgtEl>
                          <p:spTgt spid="13108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4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0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500"/>
                        <p:tgtEl>
                          <p:spTgt spid="13108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0400" y="1752600"/>
            <a:ext cx="5791200" cy="22098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b="1" dirty="0"/>
              <a:t>BEDFORDSHIRE BENEFITS NETWORK</a:t>
            </a:r>
            <a:br>
              <a:rPr lang="en-GB" sz="4000" b="1" dirty="0"/>
            </a:br>
            <a:r>
              <a:rPr lang="en-GB" sz="2000" b="1" dirty="0"/>
              <a:t>16/03/2022</a:t>
            </a:r>
            <a:endParaRPr lang="en-US" sz="2000" b="1" dirty="0"/>
          </a:p>
        </p:txBody>
      </p:sp>
    </p:spTree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>
                <a:ea typeface="宋体" pitchFamily="2" charset="-122"/>
              </a:rPr>
              <a:t>COST OF LIVING / FUEL RISES</a:t>
            </a:r>
            <a:endParaRPr lang="en-US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3077A7A-092E-41AE-9804-428A36B9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22609"/>
            <a:ext cx="8305800" cy="429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Household Support Fund: </a:t>
            </a:r>
            <a:r>
              <a:rPr lang="en-US" sz="2000" b="0" dirty="0"/>
              <a:t>£421m set aside nationally for local discretionary schemes which vary per local authority. Due to end 31/3/22.</a:t>
            </a:r>
          </a:p>
          <a:p>
            <a:pPr marL="515938" indent="-342900">
              <a:spcBef>
                <a:spcPts val="18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Energy Bills Rebate:</a:t>
            </a:r>
          </a:p>
          <a:p>
            <a:pPr marL="973138" lvl="1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0" dirty="0"/>
              <a:t>£200 credited to electricity accounts in October 2022, payable by debits of £40 a year for 5 years</a:t>
            </a:r>
          </a:p>
          <a:p>
            <a:pPr marL="973138" lvl="1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0" dirty="0"/>
              <a:t>£150 for each household in a Council Tax band A-D property, administered by local authorities.</a:t>
            </a:r>
          </a:p>
          <a:p>
            <a:pPr marL="973138" lvl="1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0" dirty="0"/>
              <a:t>Additional discretionary help for some in Council Tax band E+ properties</a:t>
            </a:r>
          </a:p>
          <a:p>
            <a:pPr marL="173038">
              <a:spcBef>
                <a:spcPts val="1200"/>
              </a:spcBef>
              <a:buClr>
                <a:schemeClr val="accent1">
                  <a:lumMod val="50000"/>
                </a:schemeClr>
              </a:buClr>
              <a:defRPr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98728005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/>
        </p:nvSpPr>
        <p:spPr bwMode="auto">
          <a:xfrm>
            <a:off x="762000" y="1828800"/>
            <a:ext cx="7620000" cy="3200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altLang="en-US" sz="2000" dirty="0">
              <a:solidFill>
                <a:schemeClr val="bg1"/>
              </a:solidFill>
            </a:endParaRPr>
          </a:p>
          <a:p>
            <a:pPr marL="342900" indent="-342900" algn="ctr">
              <a:spcBef>
                <a:spcPts val="3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altLang="zh-CN" sz="4000" dirty="0">
                <a:solidFill>
                  <a:schemeClr val="bg1"/>
                </a:solidFill>
                <a:ea typeface="宋体" pitchFamily="2" charset="-122"/>
              </a:rPr>
              <a:t>UNIVERSAL CREDIT </a:t>
            </a:r>
          </a:p>
          <a:p>
            <a:pPr marL="342900" indent="-342900" algn="ctr">
              <a:spcBef>
                <a:spcPts val="3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altLang="zh-CN" sz="4000" dirty="0">
                <a:solidFill>
                  <a:schemeClr val="bg1"/>
                </a:solidFill>
                <a:ea typeface="宋体" pitchFamily="2" charset="-122"/>
              </a:rPr>
              <a:t>CHANGES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>
                <a:ea typeface="宋体" pitchFamily="2" charset="-122"/>
              </a:rPr>
              <a:t>UNIVERSAL CREDIT</a:t>
            </a:r>
            <a:endParaRPr lang="en-US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3077A7A-092E-41AE-9804-428A36B9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8458200" cy="429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3038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GB" sz="2400" dirty="0"/>
              <a:t>Help for workers </a:t>
            </a:r>
            <a:r>
              <a:rPr lang="en-GB" sz="2400"/>
              <a:t>– 24/11/21</a:t>
            </a:r>
            <a:endParaRPr lang="en-GB" sz="2400" b="0" dirty="0"/>
          </a:p>
          <a:p>
            <a:pPr marL="630238" indent="-4572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Taper rate </a:t>
            </a:r>
            <a:r>
              <a:rPr lang="en-GB" sz="2000" b="0" dirty="0"/>
              <a:t>- % of earnings taken into account – reduced to 55%</a:t>
            </a:r>
          </a:p>
          <a:p>
            <a:pPr marL="630238" indent="-4572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Work Allowances </a:t>
            </a:r>
            <a:r>
              <a:rPr lang="en-GB" sz="2000" b="0" dirty="0"/>
              <a:t>increased by £41 per month</a:t>
            </a:r>
          </a:p>
          <a:p>
            <a:pPr marL="630238" indent="-4572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en-GB" sz="2000" b="0" dirty="0"/>
          </a:p>
          <a:p>
            <a:pPr marL="173038">
              <a:spcBef>
                <a:spcPts val="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GB" sz="2400" dirty="0"/>
              <a:t>Other changes</a:t>
            </a:r>
          </a:p>
          <a:p>
            <a:pPr marL="630238" indent="-4572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Court fine deductions </a:t>
            </a:r>
            <a:r>
              <a:rPr lang="en-GB" sz="2000" b="0" dirty="0"/>
              <a:t>- rates set at 5% from 29/10/21</a:t>
            </a:r>
          </a:p>
          <a:p>
            <a:pPr marL="630238" indent="-4572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Surplus earnings rule </a:t>
            </a:r>
            <a:r>
              <a:rPr lang="en-GB" sz="2000" b="0" dirty="0"/>
              <a:t>- £2,500 per month threshold extended until April 2023, then due to reduce to £300 per month</a:t>
            </a:r>
          </a:p>
          <a:p>
            <a:pPr marL="630238" indent="-4572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Disabled students </a:t>
            </a:r>
            <a:r>
              <a:rPr lang="en-GB" sz="2000" b="0" dirty="0"/>
              <a:t>– anyone wanting to claim UC as a full-time student has to have been found to have LCW before starting their course – Law changed 15/12/21</a:t>
            </a:r>
          </a:p>
        </p:txBody>
      </p:sp>
    </p:spTree>
    <p:extLst>
      <p:ext uri="{BB962C8B-B14F-4D97-AF65-F5344CB8AC3E}">
        <p14:creationId xmlns:p14="http://schemas.microsoft.com/office/powerpoint/2010/main" val="118617586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>
                <a:ea typeface="宋体" pitchFamily="2" charset="-122"/>
              </a:rPr>
              <a:t>UNIVERSAL CREDIT</a:t>
            </a:r>
            <a:endParaRPr lang="en-US" sz="1000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3077A7A-092E-41AE-9804-428A36B9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36174"/>
            <a:ext cx="8229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Train and Progress </a:t>
            </a:r>
            <a:r>
              <a:rPr lang="en-GB" sz="2000" b="0" dirty="0"/>
              <a:t>– scheme allowing claimants to train full-time for 12 weeks whilst still claiming UC – extended to April 2023</a:t>
            </a:r>
          </a:p>
          <a:p>
            <a:pPr marL="515938" indent="-342900">
              <a:spcBef>
                <a:spcPts val="18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Self-employed workers </a:t>
            </a:r>
            <a:r>
              <a:rPr lang="en-GB" sz="2000" b="0" dirty="0"/>
              <a:t>have to report earnings on last day of assessment period from 14/1/22</a:t>
            </a:r>
          </a:p>
          <a:p>
            <a:pPr marL="515938" indent="-342900">
              <a:spcBef>
                <a:spcPts val="18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Permitted period for </a:t>
            </a:r>
            <a:r>
              <a:rPr lang="en-GB" sz="2000" dirty="0" err="1"/>
              <a:t>jobseeking</a:t>
            </a:r>
            <a:r>
              <a:rPr lang="en-GB" sz="2000" dirty="0"/>
              <a:t> </a:t>
            </a:r>
            <a:r>
              <a:rPr lang="en-GB" sz="2000" b="0" dirty="0"/>
              <a:t>reduced from 13 weeks to 4 weeks from 8/2/22</a:t>
            </a:r>
            <a:endParaRPr lang="en-US" b="0" dirty="0"/>
          </a:p>
          <a:p>
            <a:pPr marL="515938" indent="-342900">
              <a:spcBef>
                <a:spcPts val="18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April rent increases </a:t>
            </a:r>
            <a:r>
              <a:rPr lang="en-US" sz="2000" b="0" dirty="0"/>
              <a:t>– landlords will have to verify every single increase</a:t>
            </a:r>
          </a:p>
          <a:p>
            <a:pPr marL="515938" indent="-342900">
              <a:spcBef>
                <a:spcPts val="18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New style JSA/ESA claims </a:t>
            </a:r>
            <a:r>
              <a:rPr lang="en-US" sz="2000" b="0" dirty="0"/>
              <a:t>can now be sanctioned as of 3/11/21</a:t>
            </a: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235849189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/>
        </p:nvSpPr>
        <p:spPr bwMode="auto">
          <a:xfrm>
            <a:off x="762000" y="1828800"/>
            <a:ext cx="7620000" cy="21336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altLang="en-US" sz="2000" dirty="0">
              <a:solidFill>
                <a:schemeClr val="bg1"/>
              </a:solidFill>
            </a:endParaRPr>
          </a:p>
          <a:p>
            <a:pPr marL="342900" indent="-342900" algn="ctr">
              <a:spcBef>
                <a:spcPts val="3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altLang="zh-CN" sz="4000" dirty="0">
                <a:solidFill>
                  <a:schemeClr val="bg1"/>
                </a:solidFill>
                <a:ea typeface="宋体" pitchFamily="2" charset="-122"/>
              </a:rPr>
              <a:t>OTHER BENEFIT NEWS</a:t>
            </a:r>
          </a:p>
        </p:txBody>
      </p:sp>
    </p:spTree>
    <p:extLst>
      <p:ext uri="{BB962C8B-B14F-4D97-AF65-F5344CB8AC3E}">
        <p14:creationId xmlns:p14="http://schemas.microsoft.com/office/powerpoint/2010/main" val="343047353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>
                <a:ea typeface="宋体" pitchFamily="2" charset="-122"/>
              </a:rPr>
              <a:t>HMRC BENEFITS</a:t>
            </a:r>
            <a:endParaRPr lang="en-US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3077A7A-092E-41AE-9804-428A36B9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84582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0" dirty="0"/>
              <a:t>Furlough measures ended 25/11/21</a:t>
            </a:r>
          </a:p>
          <a:p>
            <a:pPr marL="515938" indent="-342900">
              <a:spcBef>
                <a:spcPts val="18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0" dirty="0"/>
              <a:t>HMRC will stop paying Tax Credits and Child Benefit into Post Office Card Accounts from 5/4/22</a:t>
            </a:r>
          </a:p>
          <a:p>
            <a:pPr marL="515938" indent="-342900">
              <a:spcBef>
                <a:spcPts val="18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0" dirty="0"/>
              <a:t>Those without bank accounts will be sent ‘</a:t>
            </a:r>
            <a:r>
              <a:rPr lang="en-US" sz="2000" b="0" dirty="0" err="1"/>
              <a:t>PayOut</a:t>
            </a:r>
            <a:r>
              <a:rPr lang="en-US" sz="2000" b="0" dirty="0"/>
              <a:t>’ vouchers redeemable at Post Offices instead </a:t>
            </a:r>
          </a:p>
        </p:txBody>
      </p:sp>
    </p:spTree>
    <p:extLst>
      <p:ext uri="{BB962C8B-B14F-4D97-AF65-F5344CB8AC3E}">
        <p14:creationId xmlns:p14="http://schemas.microsoft.com/office/powerpoint/2010/main" val="381393625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>
                <a:ea typeface="宋体" pitchFamily="2" charset="-122"/>
              </a:rPr>
              <a:t>BENEFIT AND PAY UPRATING</a:t>
            </a:r>
            <a:endParaRPr lang="en-US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3077A7A-092E-41AE-9804-428A36B9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84582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US" sz="2400" dirty="0"/>
              <a:t>Benefit Uprating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Benefit rates </a:t>
            </a:r>
            <a:r>
              <a:rPr lang="en-US" sz="2000" b="0" dirty="0"/>
              <a:t>being increased by 3.1% from April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0" dirty="0"/>
              <a:t>However, </a:t>
            </a:r>
            <a:r>
              <a:rPr lang="en-US" sz="2000" dirty="0"/>
              <a:t>LHA rates </a:t>
            </a:r>
            <a:r>
              <a:rPr lang="en-US" sz="2000" b="0" dirty="0"/>
              <a:t>are frozen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0" dirty="0"/>
              <a:t>Also, </a:t>
            </a:r>
            <a:r>
              <a:rPr lang="en-US" sz="2000" dirty="0"/>
              <a:t>Benefit Cap </a:t>
            </a:r>
            <a:r>
              <a:rPr lang="en-US" sz="2000" b="0" dirty="0"/>
              <a:t>frozen</a:t>
            </a:r>
          </a:p>
          <a:p>
            <a:pPr marL="173038">
              <a:spcBef>
                <a:spcPts val="0"/>
              </a:spcBef>
              <a:buClr>
                <a:schemeClr val="accent1">
                  <a:lumMod val="50000"/>
                </a:schemeClr>
              </a:buClr>
              <a:defRPr/>
            </a:pPr>
            <a:endParaRPr lang="en-US" sz="2400" dirty="0"/>
          </a:p>
          <a:p>
            <a:pPr marL="173038">
              <a:spcBef>
                <a:spcPts val="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US" sz="2400" dirty="0"/>
              <a:t>National Minimum Wage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Over 23 or over:  </a:t>
            </a:r>
            <a:r>
              <a:rPr lang="en-GB" sz="2000" b="0" dirty="0"/>
              <a:t>Increased from £8.91 to £9.50 per hour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21-22: </a:t>
            </a:r>
            <a:r>
              <a:rPr lang="en-GB" sz="2000" b="0" dirty="0"/>
              <a:t>Increased from £8.36 to £9.18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18-20:</a:t>
            </a:r>
            <a:r>
              <a:rPr lang="en-GB" sz="2000" b="0" dirty="0"/>
              <a:t> Increased from  £6.56 to £6.83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Under 18s:  </a:t>
            </a:r>
            <a:r>
              <a:rPr lang="en-GB" sz="2000" b="0" dirty="0"/>
              <a:t>Increased</a:t>
            </a:r>
            <a:r>
              <a:rPr lang="en-GB" sz="2000" dirty="0"/>
              <a:t> </a:t>
            </a:r>
            <a:r>
              <a:rPr lang="en-GB" sz="2000" b="0" dirty="0"/>
              <a:t>from £4.62 to £4.81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Apprentices:</a:t>
            </a:r>
            <a:r>
              <a:rPr lang="en-GB" sz="2000" b="0" dirty="0"/>
              <a:t>  Increased from £4.30 to £4.81</a:t>
            </a:r>
          </a:p>
        </p:txBody>
      </p:sp>
    </p:spTree>
    <p:extLst>
      <p:ext uri="{BB962C8B-B14F-4D97-AF65-F5344CB8AC3E}">
        <p14:creationId xmlns:p14="http://schemas.microsoft.com/office/powerpoint/2010/main" val="299706248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>
                <a:ea typeface="宋体" pitchFamily="2" charset="-122"/>
              </a:rPr>
              <a:t>TERMINAL ILLNESS</a:t>
            </a:r>
            <a:endParaRPr lang="en-US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3077A7A-092E-41AE-9804-428A36B9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45820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US" sz="2400" dirty="0"/>
              <a:t>UC and ESA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Special rules claims </a:t>
            </a:r>
            <a:r>
              <a:rPr lang="en-US" sz="2000" b="0" dirty="0"/>
              <a:t>– fast-tracking entitlement – will be allowed if claimant is reasonably expected to die within 12 months instead of 6 months from April 2022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UC claimants who are terminally ill - </a:t>
            </a:r>
            <a:r>
              <a:rPr lang="en-US" sz="2000" b="0" dirty="0"/>
              <a:t>not expected to sign claimant commitment – this practice now written into law from 15/2/22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en-US" b="0" dirty="0"/>
          </a:p>
          <a:p>
            <a:pPr marL="173038">
              <a:spcBef>
                <a:spcPts val="12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US" sz="2400" dirty="0"/>
              <a:t>Disability Benefits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0" dirty="0"/>
              <a:t>Above rules due to be extended to AA, DLA and PIP – changes delayed as this requires more complex legal changes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en-US" sz="2000" b="0" dirty="0"/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193031724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/>
        </p:nvSpPr>
        <p:spPr bwMode="auto">
          <a:xfrm>
            <a:off x="762000" y="2209800"/>
            <a:ext cx="7620000" cy="2057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altLang="en-US" sz="2000" dirty="0">
              <a:solidFill>
                <a:schemeClr val="bg1"/>
              </a:solidFill>
            </a:endParaRPr>
          </a:p>
          <a:p>
            <a:pPr marL="342900" indent="-342900" algn="ctr">
              <a:spcBef>
                <a:spcPts val="3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altLang="zh-CN" sz="4000" dirty="0">
                <a:solidFill>
                  <a:schemeClr val="bg1"/>
                </a:solidFill>
                <a:ea typeface="宋体" pitchFamily="2" charset="-122"/>
              </a:rPr>
              <a:t>OTHER NEWS</a:t>
            </a:r>
          </a:p>
        </p:txBody>
      </p:sp>
    </p:spTree>
    <p:extLst>
      <p:ext uri="{BB962C8B-B14F-4D97-AF65-F5344CB8AC3E}">
        <p14:creationId xmlns:p14="http://schemas.microsoft.com/office/powerpoint/2010/main" val="90519334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8598</TotalTime>
  <Words>473</Words>
  <Application>Microsoft Office PowerPoint</Application>
  <PresentationFormat>On-screen Show (4:3)</PresentationFormat>
  <Paragraphs>62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Calibri</vt:lpstr>
      <vt:lpstr>Times New Roman</vt:lpstr>
      <vt:lpstr>Wingdings</vt:lpstr>
      <vt:lpstr>Pixel</vt:lpstr>
      <vt:lpstr>1_Pixel</vt:lpstr>
      <vt:lpstr>BEDFORDSHIRE BENEFITS NETWORK 16/03/2022</vt:lpstr>
      <vt:lpstr>PowerPoint Presentation</vt:lpstr>
      <vt:lpstr>UNIVERSAL CREDIT</vt:lpstr>
      <vt:lpstr>UNIVERSAL CREDIT</vt:lpstr>
      <vt:lpstr>PowerPoint Presentation</vt:lpstr>
      <vt:lpstr>HMRC BENEFITS</vt:lpstr>
      <vt:lpstr>BENEFIT AND PAY UPRATING</vt:lpstr>
      <vt:lpstr>TERMINAL ILLNESS</vt:lpstr>
      <vt:lpstr>PowerPoint Presentation</vt:lpstr>
      <vt:lpstr>COST OF LIVING / FUEL RISES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 Simkins</dc:creator>
  <cp:lastModifiedBy>Len Simkins</cp:lastModifiedBy>
  <cp:revision>376</cp:revision>
  <cp:lastPrinted>2022-03-16T09:07:31Z</cp:lastPrinted>
  <dcterms:created xsi:type="dcterms:W3CDTF">1601-01-01T00:00:00Z</dcterms:created>
  <dcterms:modified xsi:type="dcterms:W3CDTF">2022-03-16T14:31:01Z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