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4" r:id="rId2"/>
  </p:sldMasterIdLst>
  <p:notesMasterIdLst>
    <p:notesMasterId r:id="rId23"/>
  </p:notesMasterIdLst>
  <p:handoutMasterIdLst>
    <p:handoutMasterId r:id="rId24"/>
  </p:handoutMasterIdLst>
  <p:sldIdLst>
    <p:sldId id="256" r:id="rId3"/>
    <p:sldId id="760" r:id="rId4"/>
    <p:sldId id="763" r:id="rId5"/>
    <p:sldId id="772" r:id="rId6"/>
    <p:sldId id="761" r:id="rId7"/>
    <p:sldId id="764" r:id="rId8"/>
    <p:sldId id="767" r:id="rId9"/>
    <p:sldId id="770" r:id="rId10"/>
    <p:sldId id="774" r:id="rId11"/>
    <p:sldId id="776" r:id="rId12"/>
    <p:sldId id="781" r:id="rId13"/>
    <p:sldId id="751" r:id="rId14"/>
    <p:sldId id="784" r:id="rId15"/>
    <p:sldId id="771" r:id="rId16"/>
    <p:sldId id="775" r:id="rId17"/>
    <p:sldId id="782" r:id="rId18"/>
    <p:sldId id="780" r:id="rId19"/>
    <p:sldId id="783" r:id="rId20"/>
    <p:sldId id="777" r:id="rId21"/>
    <p:sldId id="779" r:id="rId22"/>
  </p:sldIdLst>
  <p:sldSz cx="9144000" cy="6858000" type="screen4x3"/>
  <p:notesSz cx="6797675" cy="9928225"/>
  <p:defaultTextStyle>
    <a:defPPr>
      <a:defRPr lang="en-US"/>
    </a:defPPr>
    <a:lvl1pPr algn="l" rtl="0" eaLnBrk="0" fontAlgn="base" hangingPunct="0">
      <a:spcBef>
        <a:spcPct val="0"/>
      </a:spcBef>
      <a:spcAft>
        <a:spcPct val="0"/>
      </a:spcAft>
      <a:defRPr b="1" kern="1200">
        <a:solidFill>
          <a:schemeClr val="tx1"/>
        </a:solidFill>
        <a:latin typeface="Arial" charset="0"/>
        <a:ea typeface="+mn-ea"/>
        <a:cs typeface="+mn-cs"/>
      </a:defRPr>
    </a:lvl1pPr>
    <a:lvl2pPr marL="457200" algn="l" rtl="0" eaLnBrk="0" fontAlgn="base" hangingPunct="0">
      <a:spcBef>
        <a:spcPct val="0"/>
      </a:spcBef>
      <a:spcAft>
        <a:spcPct val="0"/>
      </a:spcAft>
      <a:defRPr b="1" kern="1200">
        <a:solidFill>
          <a:schemeClr val="tx1"/>
        </a:solidFill>
        <a:latin typeface="Arial" charset="0"/>
        <a:ea typeface="+mn-ea"/>
        <a:cs typeface="+mn-cs"/>
      </a:defRPr>
    </a:lvl2pPr>
    <a:lvl3pPr marL="914400" algn="l" rtl="0" eaLnBrk="0" fontAlgn="base" hangingPunct="0">
      <a:spcBef>
        <a:spcPct val="0"/>
      </a:spcBef>
      <a:spcAft>
        <a:spcPct val="0"/>
      </a:spcAft>
      <a:defRPr b="1" kern="1200">
        <a:solidFill>
          <a:schemeClr val="tx1"/>
        </a:solidFill>
        <a:latin typeface="Arial" charset="0"/>
        <a:ea typeface="+mn-ea"/>
        <a:cs typeface="+mn-cs"/>
      </a:defRPr>
    </a:lvl3pPr>
    <a:lvl4pPr marL="1371600" algn="l" rtl="0" eaLnBrk="0" fontAlgn="base" hangingPunct="0">
      <a:spcBef>
        <a:spcPct val="0"/>
      </a:spcBef>
      <a:spcAft>
        <a:spcPct val="0"/>
      </a:spcAft>
      <a:defRPr b="1" kern="1200">
        <a:solidFill>
          <a:schemeClr val="tx1"/>
        </a:solidFill>
        <a:latin typeface="Arial" charset="0"/>
        <a:ea typeface="+mn-ea"/>
        <a:cs typeface="+mn-cs"/>
      </a:defRPr>
    </a:lvl4pPr>
    <a:lvl5pPr marL="1828800" algn="l" rtl="0" eaLnBrk="0" fontAlgn="base" hangingPunct="0">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99"/>
    <a:srgbClr val="FF9900"/>
    <a:srgbClr val="CC9900"/>
    <a:srgbClr val="CCECFF"/>
    <a:srgbClr val="99CCFF"/>
    <a:srgbClr val="FF6699"/>
    <a:srgbClr val="FFC8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73" autoAdjust="0"/>
  </p:normalViewPr>
  <p:slideViewPr>
    <p:cSldViewPr>
      <p:cViewPr varScale="1">
        <p:scale>
          <a:sx n="105" d="100"/>
          <a:sy n="105" d="100"/>
        </p:scale>
        <p:origin x="1674" y="96"/>
      </p:cViewPr>
      <p:guideLst>
        <p:guide orient="horz" pos="2160"/>
        <p:guide pos="2880"/>
      </p:guideLst>
    </p:cSldViewPr>
  </p:slideViewPr>
  <p:outlineViewPr>
    <p:cViewPr>
      <p:scale>
        <a:sx n="33" d="100"/>
        <a:sy n="33" d="100"/>
      </p:scale>
      <p:origin x="0" y="93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3216" y="-72"/>
      </p:cViewPr>
      <p:guideLst>
        <p:guide orient="horz" pos="3127"/>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184" tIns="46091" rIns="92184" bIns="46091" numCol="1" anchor="t" anchorCtr="0" compatLnSpc="1">
            <a:prstTxWarp prst="textNoShape">
              <a:avLst/>
            </a:prstTxWarp>
          </a:bodyPr>
          <a:lstStyle>
            <a:lvl1pPr eaLnBrk="1" hangingPunct="1">
              <a:defRPr sz="1300" b="0">
                <a:latin typeface="Arial" charset="0"/>
              </a:defRPr>
            </a:lvl1pPr>
          </a:lstStyle>
          <a:p>
            <a:pPr>
              <a:defRPr/>
            </a:pPr>
            <a:endParaRPr lang="en-US"/>
          </a:p>
        </p:txBody>
      </p:sp>
      <p:sp>
        <p:nvSpPr>
          <p:cNvPr id="14336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2184" tIns="46091" rIns="92184" bIns="46091" numCol="1" anchor="t" anchorCtr="0" compatLnSpc="1">
            <a:prstTxWarp prst="textNoShape">
              <a:avLst/>
            </a:prstTxWarp>
          </a:bodyPr>
          <a:lstStyle>
            <a:lvl1pPr algn="r" eaLnBrk="1" hangingPunct="1">
              <a:defRPr sz="1300" b="0">
                <a:latin typeface="Arial" charset="0"/>
              </a:defRPr>
            </a:lvl1pPr>
          </a:lstStyle>
          <a:p>
            <a:pPr>
              <a:defRPr/>
            </a:pPr>
            <a:endParaRPr lang="en-US"/>
          </a:p>
        </p:txBody>
      </p:sp>
      <p:sp>
        <p:nvSpPr>
          <p:cNvPr id="14336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2184" tIns="46091" rIns="92184" bIns="46091" numCol="1" anchor="b" anchorCtr="0" compatLnSpc="1">
            <a:prstTxWarp prst="textNoShape">
              <a:avLst/>
            </a:prstTxWarp>
          </a:bodyPr>
          <a:lstStyle>
            <a:lvl1pPr eaLnBrk="1" hangingPunct="1">
              <a:defRPr sz="1300" b="0">
                <a:latin typeface="Arial" charset="0"/>
              </a:defRPr>
            </a:lvl1pPr>
          </a:lstStyle>
          <a:p>
            <a:pPr>
              <a:defRPr/>
            </a:pPr>
            <a:endParaRPr lang="en-US"/>
          </a:p>
        </p:txBody>
      </p:sp>
      <p:sp>
        <p:nvSpPr>
          <p:cNvPr id="143365"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2184" tIns="46091" rIns="92184" bIns="46091" numCol="1" anchor="b" anchorCtr="0" compatLnSpc="1">
            <a:prstTxWarp prst="textNoShape">
              <a:avLst/>
            </a:prstTxWarp>
          </a:bodyPr>
          <a:lstStyle>
            <a:lvl1pPr algn="r" eaLnBrk="1" hangingPunct="1">
              <a:defRPr sz="1300" b="0">
                <a:latin typeface="Arial" charset="0"/>
              </a:defRPr>
            </a:lvl1pPr>
          </a:lstStyle>
          <a:p>
            <a:pPr>
              <a:defRPr/>
            </a:pPr>
            <a:fld id="{A38380FC-8E05-4DA2-989B-0B009C616F71}" type="slidenum">
              <a:rPr lang="en-US"/>
              <a:pPr>
                <a:defRPr/>
              </a:pPr>
              <a:t>‹#›</a:t>
            </a:fld>
            <a:endParaRPr lang="en-US"/>
          </a:p>
        </p:txBody>
      </p:sp>
    </p:spTree>
    <p:extLst>
      <p:ext uri="{BB962C8B-B14F-4D97-AF65-F5344CB8AC3E}">
        <p14:creationId xmlns:p14="http://schemas.microsoft.com/office/powerpoint/2010/main" val="3577265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2184" tIns="46091" rIns="92184" bIns="46091" rtlCol="0"/>
          <a:lstStyle>
            <a:lvl1pPr algn="l">
              <a:defRPr sz="1300">
                <a:latin typeface="Arial" charset="0"/>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2184" tIns="46091" rIns="92184" bIns="46091" rtlCol="0"/>
          <a:lstStyle>
            <a:lvl1pPr algn="r">
              <a:defRPr sz="1300">
                <a:latin typeface="Arial" charset="0"/>
              </a:defRPr>
            </a:lvl1pPr>
          </a:lstStyle>
          <a:p>
            <a:pPr>
              <a:defRPr/>
            </a:pPr>
            <a:fld id="{CC1CB01C-B1B5-4192-B253-F72532C02C28}" type="datetimeFigureOut">
              <a:rPr lang="en-GB"/>
              <a:pPr>
                <a:defRPr/>
              </a:pPr>
              <a:t>04/10/2021</a:t>
            </a:fld>
            <a:endParaRPr lang="en-GB"/>
          </a:p>
        </p:txBody>
      </p:sp>
      <p:sp>
        <p:nvSpPr>
          <p:cNvPr id="4" name="Slide Image Placeholder 3"/>
          <p:cNvSpPr>
            <a:spLocks noGrp="1" noRot="1" noChangeAspect="1"/>
          </p:cNvSpPr>
          <p:nvPr>
            <p:ph type="sldImg" idx="2"/>
          </p:nvPr>
        </p:nvSpPr>
        <p:spPr>
          <a:xfrm>
            <a:off x="919163" y="746125"/>
            <a:ext cx="4960937" cy="3721100"/>
          </a:xfrm>
          <a:prstGeom prst="rect">
            <a:avLst/>
          </a:prstGeom>
          <a:noFill/>
          <a:ln w="12700">
            <a:solidFill>
              <a:prstClr val="black"/>
            </a:solidFill>
          </a:ln>
        </p:spPr>
        <p:txBody>
          <a:bodyPr vert="horz" lIns="92184" tIns="46091" rIns="92184" bIns="46091" rtlCol="0" anchor="ctr"/>
          <a:lstStyle/>
          <a:p>
            <a:pPr lvl="0"/>
            <a:endParaRPr lang="en-GB" noProof="0"/>
          </a:p>
        </p:txBody>
      </p:sp>
      <p:sp>
        <p:nvSpPr>
          <p:cNvPr id="5" name="Notes Placeholder 4"/>
          <p:cNvSpPr>
            <a:spLocks noGrp="1"/>
          </p:cNvSpPr>
          <p:nvPr>
            <p:ph type="body" sz="quarter" idx="3"/>
          </p:nvPr>
        </p:nvSpPr>
        <p:spPr>
          <a:xfrm>
            <a:off x="681038" y="4714875"/>
            <a:ext cx="5435600" cy="4467225"/>
          </a:xfrm>
          <a:prstGeom prst="rect">
            <a:avLst/>
          </a:prstGeom>
        </p:spPr>
        <p:txBody>
          <a:bodyPr vert="horz" lIns="92184" tIns="46091" rIns="92184" bIns="4609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2184" tIns="46091" rIns="92184" bIns="46091" rtlCol="0" anchor="b"/>
          <a:lstStyle>
            <a:lvl1pPr algn="l">
              <a:defRPr sz="1300">
                <a:latin typeface="Arial" charset="0"/>
              </a:defRPr>
            </a:lvl1pPr>
          </a:lstStyle>
          <a:p>
            <a:pPr>
              <a:defRPr/>
            </a:pPr>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2184" tIns="46091" rIns="92184" bIns="46091" rtlCol="0" anchor="b"/>
          <a:lstStyle>
            <a:lvl1pPr algn="r">
              <a:defRPr sz="1300">
                <a:latin typeface="Arial" charset="0"/>
              </a:defRPr>
            </a:lvl1pPr>
          </a:lstStyle>
          <a:p>
            <a:pPr>
              <a:defRPr/>
            </a:pPr>
            <a:fld id="{C9D10B3D-8305-4E01-878E-A9E6FAEBBFBE}" type="slidenum">
              <a:rPr lang="en-GB"/>
              <a:pPr>
                <a:defRPr/>
              </a:pPr>
              <a:t>‹#›</a:t>
            </a:fld>
            <a:endParaRPr lang="en-GB"/>
          </a:p>
        </p:txBody>
      </p:sp>
    </p:spTree>
    <p:extLst>
      <p:ext uri="{BB962C8B-B14F-4D97-AF65-F5344CB8AC3E}">
        <p14:creationId xmlns:p14="http://schemas.microsoft.com/office/powerpoint/2010/main" val="3320269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7FFC5231-FCAB-4E6F-984B-7BBC50D2B8BA}" type="slidenum">
              <a:rPr lang="en-GB" altLang="en-US" smtClean="0"/>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10</a:t>
            </a:fld>
            <a:endParaRPr lang="en-GB" altLang="en-US"/>
          </a:p>
        </p:txBody>
      </p:sp>
    </p:spTree>
    <p:extLst>
      <p:ext uri="{BB962C8B-B14F-4D97-AF65-F5344CB8AC3E}">
        <p14:creationId xmlns:p14="http://schemas.microsoft.com/office/powerpoint/2010/main" val="2851800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104452" name="Slide Number Placeholder 3"/>
          <p:cNvSpPr>
            <a:spLocks noGrp="1"/>
          </p:cNvSpPr>
          <p:nvPr>
            <p:ph type="sldNum" sz="quarter" idx="5"/>
          </p:nvPr>
        </p:nvSpPr>
        <p:spPr bwMode="auto">
          <a:noFill/>
          <a:ln>
            <a:miter lim="800000"/>
            <a:headEnd/>
            <a:tailEnd/>
          </a:ln>
        </p:spPr>
        <p:txBody>
          <a:bodyPr/>
          <a:lstStyle/>
          <a:p>
            <a:fld id="{97B55764-E283-4556-B41A-F4DD40EB638B}" type="slidenum">
              <a:rPr lang="en-GB" altLang="en-US" smtClean="0"/>
              <a:pPr/>
              <a:t>11</a:t>
            </a:fld>
            <a:endParaRPr lang="en-GB" altLang="en-US"/>
          </a:p>
        </p:txBody>
      </p:sp>
    </p:spTree>
    <p:extLst>
      <p:ext uri="{BB962C8B-B14F-4D97-AF65-F5344CB8AC3E}">
        <p14:creationId xmlns:p14="http://schemas.microsoft.com/office/powerpoint/2010/main" val="2820662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12</a:t>
            </a:fld>
            <a:endParaRPr lang="en-GB" altLang="en-US"/>
          </a:p>
        </p:txBody>
      </p:sp>
    </p:spTree>
    <p:extLst>
      <p:ext uri="{BB962C8B-B14F-4D97-AF65-F5344CB8AC3E}">
        <p14:creationId xmlns:p14="http://schemas.microsoft.com/office/powerpoint/2010/main" val="1206034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13</a:t>
            </a:fld>
            <a:endParaRPr lang="en-GB" altLang="en-US"/>
          </a:p>
        </p:txBody>
      </p:sp>
    </p:spTree>
    <p:extLst>
      <p:ext uri="{BB962C8B-B14F-4D97-AF65-F5344CB8AC3E}">
        <p14:creationId xmlns:p14="http://schemas.microsoft.com/office/powerpoint/2010/main" val="1285047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14</a:t>
            </a:fld>
            <a:endParaRPr lang="en-GB" altLang="en-US"/>
          </a:p>
        </p:txBody>
      </p:sp>
    </p:spTree>
    <p:extLst>
      <p:ext uri="{BB962C8B-B14F-4D97-AF65-F5344CB8AC3E}">
        <p14:creationId xmlns:p14="http://schemas.microsoft.com/office/powerpoint/2010/main" val="1232623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15</a:t>
            </a:fld>
            <a:endParaRPr lang="en-GB" altLang="en-US"/>
          </a:p>
        </p:txBody>
      </p:sp>
    </p:spTree>
    <p:extLst>
      <p:ext uri="{BB962C8B-B14F-4D97-AF65-F5344CB8AC3E}">
        <p14:creationId xmlns:p14="http://schemas.microsoft.com/office/powerpoint/2010/main" val="4284942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104452" name="Slide Number Placeholder 3"/>
          <p:cNvSpPr>
            <a:spLocks noGrp="1"/>
          </p:cNvSpPr>
          <p:nvPr>
            <p:ph type="sldNum" sz="quarter" idx="5"/>
          </p:nvPr>
        </p:nvSpPr>
        <p:spPr bwMode="auto">
          <a:noFill/>
          <a:ln>
            <a:miter lim="800000"/>
            <a:headEnd/>
            <a:tailEnd/>
          </a:ln>
        </p:spPr>
        <p:txBody>
          <a:bodyPr/>
          <a:lstStyle/>
          <a:p>
            <a:fld id="{97B55764-E283-4556-B41A-F4DD40EB638B}" type="slidenum">
              <a:rPr lang="en-GB" altLang="en-US" smtClean="0"/>
              <a:pPr/>
              <a:t>16</a:t>
            </a:fld>
            <a:endParaRPr lang="en-GB" altLang="en-US"/>
          </a:p>
        </p:txBody>
      </p:sp>
    </p:spTree>
    <p:extLst>
      <p:ext uri="{BB962C8B-B14F-4D97-AF65-F5344CB8AC3E}">
        <p14:creationId xmlns:p14="http://schemas.microsoft.com/office/powerpoint/2010/main" val="843947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17</a:t>
            </a:fld>
            <a:endParaRPr lang="en-GB" altLang="en-US"/>
          </a:p>
        </p:txBody>
      </p:sp>
    </p:spTree>
    <p:extLst>
      <p:ext uri="{BB962C8B-B14F-4D97-AF65-F5344CB8AC3E}">
        <p14:creationId xmlns:p14="http://schemas.microsoft.com/office/powerpoint/2010/main" val="300584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18</a:t>
            </a:fld>
            <a:endParaRPr lang="en-GB" altLang="en-US"/>
          </a:p>
        </p:txBody>
      </p:sp>
    </p:spTree>
    <p:extLst>
      <p:ext uri="{BB962C8B-B14F-4D97-AF65-F5344CB8AC3E}">
        <p14:creationId xmlns:p14="http://schemas.microsoft.com/office/powerpoint/2010/main" val="4070431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19</a:t>
            </a:fld>
            <a:endParaRPr lang="en-GB" altLang="en-US"/>
          </a:p>
        </p:txBody>
      </p:sp>
    </p:spTree>
    <p:extLst>
      <p:ext uri="{BB962C8B-B14F-4D97-AF65-F5344CB8AC3E}">
        <p14:creationId xmlns:p14="http://schemas.microsoft.com/office/powerpoint/2010/main" val="3422757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104452" name="Slide Number Placeholder 3"/>
          <p:cNvSpPr>
            <a:spLocks noGrp="1"/>
          </p:cNvSpPr>
          <p:nvPr>
            <p:ph type="sldNum" sz="quarter" idx="5"/>
          </p:nvPr>
        </p:nvSpPr>
        <p:spPr bwMode="auto">
          <a:noFill/>
          <a:ln>
            <a:miter lim="800000"/>
            <a:headEnd/>
            <a:tailEnd/>
          </a:ln>
        </p:spPr>
        <p:txBody>
          <a:bodyPr/>
          <a:lstStyle/>
          <a:p>
            <a:fld id="{97B55764-E283-4556-B41A-F4DD40EB638B}" type="slidenum">
              <a:rPr lang="en-GB" altLang="en-US" smtClean="0"/>
              <a:pPr/>
              <a:t>2</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20</a:t>
            </a:fld>
            <a:endParaRPr lang="en-GB" altLang="en-US"/>
          </a:p>
        </p:txBody>
      </p:sp>
    </p:spTree>
    <p:extLst>
      <p:ext uri="{BB962C8B-B14F-4D97-AF65-F5344CB8AC3E}">
        <p14:creationId xmlns:p14="http://schemas.microsoft.com/office/powerpoint/2010/main" val="994628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3</a:t>
            </a:fld>
            <a:endParaRPr lang="en-GB" altLang="en-US"/>
          </a:p>
        </p:txBody>
      </p:sp>
    </p:spTree>
    <p:extLst>
      <p:ext uri="{BB962C8B-B14F-4D97-AF65-F5344CB8AC3E}">
        <p14:creationId xmlns:p14="http://schemas.microsoft.com/office/powerpoint/2010/main" val="2682696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4</a:t>
            </a:fld>
            <a:endParaRPr lang="en-GB" altLang="en-US"/>
          </a:p>
        </p:txBody>
      </p:sp>
    </p:spTree>
    <p:extLst>
      <p:ext uri="{BB962C8B-B14F-4D97-AF65-F5344CB8AC3E}">
        <p14:creationId xmlns:p14="http://schemas.microsoft.com/office/powerpoint/2010/main" val="1628351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104452" name="Slide Number Placeholder 3"/>
          <p:cNvSpPr>
            <a:spLocks noGrp="1"/>
          </p:cNvSpPr>
          <p:nvPr>
            <p:ph type="sldNum" sz="quarter" idx="5"/>
          </p:nvPr>
        </p:nvSpPr>
        <p:spPr bwMode="auto">
          <a:noFill/>
          <a:ln>
            <a:miter lim="800000"/>
            <a:headEnd/>
            <a:tailEnd/>
          </a:ln>
        </p:spPr>
        <p:txBody>
          <a:bodyPr/>
          <a:lstStyle/>
          <a:p>
            <a:fld id="{97B55764-E283-4556-B41A-F4DD40EB638B}" type="slidenum">
              <a:rPr lang="en-GB" altLang="en-US" smtClean="0"/>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6</a:t>
            </a:fld>
            <a:endParaRPr lang="en-GB" altLang="en-US"/>
          </a:p>
        </p:txBody>
      </p:sp>
    </p:spTree>
    <p:extLst>
      <p:ext uri="{BB962C8B-B14F-4D97-AF65-F5344CB8AC3E}">
        <p14:creationId xmlns:p14="http://schemas.microsoft.com/office/powerpoint/2010/main" val="380322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7</a:t>
            </a:fld>
            <a:endParaRPr lang="en-GB" altLang="en-US"/>
          </a:p>
        </p:txBody>
      </p:sp>
    </p:spTree>
    <p:extLst>
      <p:ext uri="{BB962C8B-B14F-4D97-AF65-F5344CB8AC3E}">
        <p14:creationId xmlns:p14="http://schemas.microsoft.com/office/powerpoint/2010/main" val="3646209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8</a:t>
            </a:fld>
            <a:endParaRPr lang="en-GB" altLang="en-US"/>
          </a:p>
        </p:txBody>
      </p:sp>
    </p:spTree>
    <p:extLst>
      <p:ext uri="{BB962C8B-B14F-4D97-AF65-F5344CB8AC3E}">
        <p14:creationId xmlns:p14="http://schemas.microsoft.com/office/powerpoint/2010/main" val="3434136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xfrm>
            <a:off x="884238" y="773113"/>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18D58E9-A089-4C29-BDCC-9F34A139A6AB}" type="slidenum">
              <a:rPr lang="en-GB" altLang="en-US" smtClean="0"/>
              <a:pPr/>
              <a:t>9</a:t>
            </a:fld>
            <a:endParaRPr lang="en-GB" altLang="en-US"/>
          </a:p>
        </p:txBody>
      </p:sp>
    </p:spTree>
    <p:extLst>
      <p:ext uri="{BB962C8B-B14F-4D97-AF65-F5344CB8AC3E}">
        <p14:creationId xmlns:p14="http://schemas.microsoft.com/office/powerpoint/2010/main" val="9196808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Slide">
    <p:spTree>
      <p:nvGrpSpPr>
        <p:cNvPr id="1" name=""/>
        <p:cNvGrpSpPr/>
        <p:nvPr/>
      </p:nvGrpSpPr>
      <p:grpSpPr>
        <a:xfrm>
          <a:off x="0" y="0"/>
          <a:ext cx="0" cy="0"/>
          <a:chOff x="0" y="0"/>
          <a:chExt cx="0" cy="0"/>
        </a:xfrm>
      </p:grpSpPr>
      <p:grpSp>
        <p:nvGrpSpPr>
          <p:cNvPr id="3" name="Group 14"/>
          <p:cNvGrpSpPr>
            <a:grpSpLocks/>
          </p:cNvGrpSpPr>
          <p:nvPr userDrawn="1"/>
        </p:nvGrpSpPr>
        <p:grpSpPr bwMode="auto">
          <a:xfrm>
            <a:off x="0" y="0"/>
            <a:ext cx="9144000" cy="6858000"/>
            <a:chOff x="0" y="0"/>
            <a:chExt cx="5760" cy="4320"/>
          </a:xfrm>
        </p:grpSpPr>
        <p:sp>
          <p:nvSpPr>
            <p:cNvPr id="4"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n-US" altLang="en-US" sz="2400" b="0">
                <a:latin typeface="Times New Roman" pitchFamily="18" charset="0"/>
              </a:endParaRPr>
            </a:p>
          </p:txBody>
        </p:sp>
        <p:sp>
          <p:nvSpPr>
            <p:cNvPr id="5" name="Rectangle 4"/>
            <p:cNvSpPr>
              <a:spLocks noChangeArrowheads="1"/>
            </p:cNvSpPr>
            <p:nvPr/>
          </p:nvSpPr>
          <p:spPr bwMode="hidden">
            <a:xfrm>
              <a:off x="1081" y="1065"/>
              <a:ext cx="4679" cy="1596"/>
            </a:xfrm>
            <a:prstGeom prst="rect">
              <a:avLst/>
            </a:prstGeom>
            <a:solidFill>
              <a:schemeClr val="bg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grpSp>
          <p:nvGrpSpPr>
            <p:cNvPr id="6" name="Group 17"/>
            <p:cNvGrpSpPr>
              <a:grpSpLocks/>
            </p:cNvGrpSpPr>
            <p:nvPr/>
          </p:nvGrpSpPr>
          <p:grpSpPr bwMode="auto">
            <a:xfrm>
              <a:off x="0" y="672"/>
              <a:ext cx="1806" cy="1989"/>
              <a:chOff x="0" y="672"/>
              <a:chExt cx="1806" cy="1989"/>
            </a:xfrm>
          </p:grpSpPr>
          <p:sp>
            <p:nvSpPr>
              <p:cNvPr id="7" name="Rectangle 6"/>
              <p:cNvSpPr>
                <a:spLocks noChangeArrowheads="1"/>
              </p:cNvSpPr>
              <p:nvPr userDrawn="1"/>
            </p:nvSpPr>
            <p:spPr bwMode="auto">
              <a:xfrm>
                <a:off x="361" y="2257"/>
                <a:ext cx="363" cy="404"/>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8" name="Rectangle 7"/>
              <p:cNvSpPr>
                <a:spLocks noChangeArrowheads="1"/>
              </p:cNvSpPr>
              <p:nvPr userDrawn="1"/>
            </p:nvSpPr>
            <p:spPr bwMode="auto">
              <a:xfrm>
                <a:off x="1081" y="1065"/>
                <a:ext cx="362" cy="405"/>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9" name="Rectangle 8"/>
              <p:cNvSpPr>
                <a:spLocks noChangeArrowheads="1"/>
              </p:cNvSpPr>
              <p:nvPr userDrawn="1"/>
            </p:nvSpPr>
            <p:spPr bwMode="auto">
              <a:xfrm>
                <a:off x="1437" y="672"/>
                <a:ext cx="369" cy="400"/>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0" name="Rectangle 9"/>
              <p:cNvSpPr>
                <a:spLocks noChangeArrowheads="1"/>
              </p:cNvSpPr>
              <p:nvPr userDrawn="1"/>
            </p:nvSpPr>
            <p:spPr bwMode="auto">
              <a:xfrm>
                <a:off x="719" y="2257"/>
                <a:ext cx="368" cy="404"/>
              </a:xfrm>
              <a:prstGeom prst="rect">
                <a:avLst/>
              </a:prstGeom>
              <a:solidFill>
                <a:schemeClr val="bg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1" name="Rectangle 10"/>
              <p:cNvSpPr>
                <a:spLocks noChangeArrowheads="1"/>
              </p:cNvSpPr>
              <p:nvPr userDrawn="1"/>
            </p:nvSpPr>
            <p:spPr bwMode="auto">
              <a:xfrm>
                <a:off x="1437" y="1065"/>
                <a:ext cx="369" cy="405"/>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2" name="Rectangle 11"/>
              <p:cNvSpPr>
                <a:spLocks noChangeArrowheads="1"/>
              </p:cNvSpPr>
              <p:nvPr userDrawn="1"/>
            </p:nvSpPr>
            <p:spPr bwMode="auto">
              <a:xfrm>
                <a:off x="719" y="1464"/>
                <a:ext cx="368" cy="399"/>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3" name="Rectangle 12"/>
              <p:cNvSpPr>
                <a:spLocks noChangeArrowheads="1"/>
              </p:cNvSpPr>
              <p:nvPr userDrawn="1"/>
            </p:nvSpPr>
            <p:spPr bwMode="auto">
              <a:xfrm>
                <a:off x="0" y="1464"/>
                <a:ext cx="367" cy="399"/>
              </a:xfrm>
              <a:prstGeom prst="rect">
                <a:avLst/>
              </a:prstGeom>
              <a:solidFill>
                <a:schemeClr val="bg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4" name="Rectangle 13"/>
              <p:cNvSpPr>
                <a:spLocks noChangeArrowheads="1"/>
              </p:cNvSpPr>
              <p:nvPr userDrawn="1"/>
            </p:nvSpPr>
            <p:spPr bwMode="auto">
              <a:xfrm>
                <a:off x="1081" y="1464"/>
                <a:ext cx="362" cy="399"/>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5" name="Rectangle 14"/>
              <p:cNvSpPr>
                <a:spLocks noChangeArrowheads="1"/>
              </p:cNvSpPr>
              <p:nvPr userDrawn="1"/>
            </p:nvSpPr>
            <p:spPr bwMode="auto">
              <a:xfrm>
                <a:off x="361" y="1857"/>
                <a:ext cx="363" cy="406"/>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6" name="Rectangle 15"/>
              <p:cNvSpPr>
                <a:spLocks noChangeArrowheads="1"/>
              </p:cNvSpPr>
              <p:nvPr userDrawn="1"/>
            </p:nvSpPr>
            <p:spPr bwMode="auto">
              <a:xfrm>
                <a:off x="719" y="1857"/>
                <a:ext cx="368" cy="406"/>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grpSp>
      </p:grpSp>
      <p:pic>
        <p:nvPicPr>
          <p:cNvPr id="17" name="Picture 2" descr="BAF logo 9 (June10)v4cropped copy"/>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52800" y="4572000"/>
            <a:ext cx="23034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1" descr="infotrain logo 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105400" y="5943600"/>
            <a:ext cx="1509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133600" y="5715000"/>
            <a:ext cx="19050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9"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Tree>
    <p:extLst>
      <p:ext uri="{BB962C8B-B14F-4D97-AF65-F5344CB8AC3E}">
        <p14:creationId xmlns:p14="http://schemas.microsoft.com/office/powerpoint/2010/main" val="421517862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109806EE-D04A-4461-8C09-9EE1C33A7945}" type="slidenum">
              <a:rPr lang="en-US"/>
              <a:pPr>
                <a:defRPr/>
              </a:pPr>
              <a:t>‹#›</a:t>
            </a:fld>
            <a:endParaRPr lang="en-US"/>
          </a:p>
        </p:txBody>
      </p:sp>
      <p:sp>
        <p:nvSpPr>
          <p:cNvPr id="6" name="Date Placeholder 5"/>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628426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C4216AB3-1D12-47B5-B89D-26563267BF55}" type="slidenum">
              <a:rPr lang="en-US"/>
              <a:pPr>
                <a:defRPr/>
              </a:pPr>
              <a:t>‹#›</a:t>
            </a:fld>
            <a:endParaRPr lang="en-US"/>
          </a:p>
        </p:txBody>
      </p:sp>
      <p:sp>
        <p:nvSpPr>
          <p:cNvPr id="6" name="Date Placeholder 5"/>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68404705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pPr lvl="0"/>
            <a:endParaRPr lang="en-GB" noProof="0"/>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789B3BF1-39B3-463A-991F-BD459F5B58D9}" type="slidenum">
              <a:rPr lang="en-US"/>
              <a:pPr>
                <a:defRPr/>
              </a:pPr>
              <a:t>‹#›</a:t>
            </a:fld>
            <a:endParaRPr lang="en-US"/>
          </a:p>
        </p:txBody>
      </p:sp>
      <p:sp>
        <p:nvSpPr>
          <p:cNvPr id="6" name="Date Placeholder 5"/>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1113998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8F74EBE-7268-4B8E-9C07-C39217C33B7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4741782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AC737C9A-53C1-4EBE-8F1C-51DA4B5D2E05}"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6935678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2721166-9325-4778-9326-E3AD54D7CD84}"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3313824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3ACE14A1-B1A2-45CF-9A26-D02FE29AADA9}"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4282229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24F37DE7-04A7-46D9-A146-3E4C5AB6E2C6}"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2344741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92BA334-240A-4DAE-992B-ECB1C045A751}"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1240321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54205E67-E224-48AE-A7D4-60D2F0043E79}"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398395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3519779A-663F-48B9-9909-39608E4BB378}" type="slidenum">
              <a:rPr lang="en-US"/>
              <a:pPr>
                <a:defRPr/>
              </a:pPr>
              <a:t>‹#›</a:t>
            </a:fld>
            <a:endParaRPr lang="en-US"/>
          </a:p>
        </p:txBody>
      </p:sp>
      <p:sp>
        <p:nvSpPr>
          <p:cNvPr id="6" name="Date Placeholder 5"/>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87636277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CEC1AE9-EDE3-4821-B71A-833DC0247734}"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211664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A20B195-B585-4C6C-9CD7-45BD5419793D}"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338318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30E2CC6-8E4A-4457-9CCE-6692F373FC1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8135320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38D4A8D-81CA-42F7-91A8-FF585F0C8245}"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535116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pPr lvl="0"/>
            <a:endParaRPr lang="en-GB" noProof="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DDD5D91-5F29-447D-A419-737027CD648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3012860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23658B70-57BD-49C4-BB3C-CC71F098B88A}" type="slidenum">
              <a:rPr lang="en-US"/>
              <a:pPr>
                <a:defRPr/>
              </a:pPr>
              <a:t>‹#›</a:t>
            </a:fld>
            <a:endParaRPr lang="en-US"/>
          </a:p>
        </p:txBody>
      </p:sp>
      <p:sp>
        <p:nvSpPr>
          <p:cNvPr id="6" name="Date Placeholder 5"/>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6423139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CB62D863-7538-4A37-AB89-0F7E87A45A33}" type="slidenum">
              <a:rPr lang="en-US"/>
              <a:pPr>
                <a:defRPr/>
              </a:pPr>
              <a:t>‹#›</a:t>
            </a:fld>
            <a:endParaRPr lang="en-US"/>
          </a:p>
        </p:txBody>
      </p:sp>
      <p:sp>
        <p:nvSpPr>
          <p:cNvPr id="7" name="Date Placeholder 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9031587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8"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49C0A179-8394-4E5F-A068-88F1AD286B22}" type="slidenum">
              <a:rPr lang="en-US"/>
              <a:pPr>
                <a:defRPr/>
              </a:pPr>
              <a:t>‹#›</a:t>
            </a:fld>
            <a:endParaRPr lang="en-US"/>
          </a:p>
        </p:txBody>
      </p:sp>
      <p:sp>
        <p:nvSpPr>
          <p:cNvPr id="9" name="Date Placeholder 8"/>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74854400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4" name="Slide Number Placeholder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CF4E4850-D1C4-4415-AFBF-D477B1F345AC}" type="slidenum">
              <a:rPr lang="en-US"/>
              <a:pPr>
                <a:defRPr/>
              </a:pPr>
              <a:t>‹#›</a:t>
            </a:fld>
            <a:endParaRPr lang="en-US"/>
          </a:p>
        </p:txBody>
      </p:sp>
      <p:sp>
        <p:nvSpPr>
          <p:cNvPr id="5" name="Date Placeholder 4"/>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81741967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AC693A3F-F7C2-4F4C-8E78-20D93D6BA3E3}" type="slidenum">
              <a:rPr lang="en-US"/>
              <a:pPr>
                <a:defRPr/>
              </a:pPr>
              <a:t>‹#›</a:t>
            </a:fld>
            <a:endParaRPr lang="en-US"/>
          </a:p>
        </p:txBody>
      </p:sp>
      <p:sp>
        <p:nvSpPr>
          <p:cNvPr id="4" name="Date Placeholder 3"/>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50328840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0C055B6B-D84C-4C56-90CA-78BDE40CBB7B}" type="slidenum">
              <a:rPr lang="en-US"/>
              <a:pPr>
                <a:defRPr/>
              </a:pPr>
              <a:t>‹#›</a:t>
            </a:fld>
            <a:endParaRPr lang="en-US"/>
          </a:p>
        </p:txBody>
      </p:sp>
      <p:sp>
        <p:nvSpPr>
          <p:cNvPr id="7" name="Date Placeholder 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416298644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a:latin typeface="Arial" charset="0"/>
              </a:defRPr>
            </a:lvl1pPr>
          </a:lstStyle>
          <a:p>
            <a:pPr>
              <a:defRPr/>
            </a:pPr>
            <a:fld id="{CCBD5E1C-5A2D-46A9-B06A-97287E344E7D}" type="slidenum">
              <a:rPr lang="en-US"/>
              <a:pPr>
                <a:defRPr/>
              </a:pPr>
              <a:t>‹#›</a:t>
            </a:fld>
            <a:endParaRPr lang="en-US"/>
          </a:p>
        </p:txBody>
      </p:sp>
      <p:sp>
        <p:nvSpPr>
          <p:cNvPr id="7" name="Date Placeholder 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53065110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0" y="0"/>
            <a:ext cx="9144000" cy="546100"/>
            <a:chOff x="0" y="0"/>
            <a:chExt cx="5760" cy="344"/>
          </a:xfrm>
        </p:grpSpPr>
        <p:sp>
          <p:nvSpPr>
            <p:cNvPr id="1030"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n-US" altLang="en-US" sz="2400" b="0">
                <a:latin typeface="Times New Roman" pitchFamily="18" charset="0"/>
              </a:endParaRPr>
            </a:p>
          </p:txBody>
        </p:sp>
        <p:sp>
          <p:nvSpPr>
            <p:cNvPr id="1031"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032" name="Rectangle 7"/>
            <p:cNvSpPr>
              <a:spLocks noChangeArrowheads="1"/>
            </p:cNvSpPr>
            <p:nvPr/>
          </p:nvSpPr>
          <p:spPr bwMode="auto">
            <a:xfrm>
              <a:off x="258" y="85"/>
              <a:ext cx="87" cy="89"/>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hlink"/>
                </a:solidFill>
              </a:endParaRPr>
            </a:p>
          </p:txBody>
        </p:sp>
        <p:sp>
          <p:nvSpPr>
            <p:cNvPr id="1033" name="Rectangle 8"/>
            <p:cNvSpPr>
              <a:spLocks noChangeArrowheads="1"/>
            </p:cNvSpPr>
            <p:nvPr/>
          </p:nvSpPr>
          <p:spPr bwMode="auto">
            <a:xfrm>
              <a:off x="345" y="0"/>
              <a:ext cx="88" cy="87"/>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hlink"/>
                </a:solidFill>
              </a:endParaRPr>
            </a:p>
          </p:txBody>
        </p:sp>
        <p:sp>
          <p:nvSpPr>
            <p:cNvPr id="1034" name="Rectangle 9"/>
            <p:cNvSpPr>
              <a:spLocks noChangeArrowheads="1"/>
            </p:cNvSpPr>
            <p:nvPr/>
          </p:nvSpPr>
          <p:spPr bwMode="auto">
            <a:xfrm>
              <a:off x="345" y="85"/>
              <a:ext cx="88" cy="89"/>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accent2"/>
                </a:solidFill>
              </a:endParaRPr>
            </a:p>
          </p:txBody>
        </p:sp>
        <p:sp>
          <p:nvSpPr>
            <p:cNvPr id="1035" name="Rectangle 10"/>
            <p:cNvSpPr>
              <a:spLocks noChangeArrowheads="1"/>
            </p:cNvSpPr>
            <p:nvPr/>
          </p:nvSpPr>
          <p:spPr bwMode="auto">
            <a:xfrm>
              <a:off x="173" y="173"/>
              <a:ext cx="86" cy="87"/>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hlink"/>
                </a:solidFill>
              </a:endParaRPr>
            </a:p>
          </p:txBody>
        </p:sp>
        <p:sp>
          <p:nvSpPr>
            <p:cNvPr id="1036" name="Rectangle 11"/>
            <p:cNvSpPr>
              <a:spLocks noChangeArrowheads="1"/>
            </p:cNvSpPr>
            <p:nvPr/>
          </p:nvSpPr>
          <p:spPr bwMode="auto">
            <a:xfrm>
              <a:off x="83" y="86"/>
              <a:ext cx="89" cy="87"/>
            </a:xfrm>
            <a:prstGeom prst="rect">
              <a:avLst/>
            </a:prstGeom>
            <a:solidFill>
              <a:schemeClr val="bg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1037" name="Rectangle 12"/>
            <p:cNvSpPr>
              <a:spLocks noChangeArrowheads="1"/>
            </p:cNvSpPr>
            <p:nvPr/>
          </p:nvSpPr>
          <p:spPr bwMode="auto">
            <a:xfrm>
              <a:off x="258" y="171"/>
              <a:ext cx="87" cy="87"/>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accent2"/>
                </a:solidFill>
              </a:endParaRPr>
            </a:p>
          </p:txBody>
        </p:sp>
        <p:sp>
          <p:nvSpPr>
            <p:cNvPr id="1038" name="Rectangle 13"/>
            <p:cNvSpPr>
              <a:spLocks noChangeArrowheads="1"/>
            </p:cNvSpPr>
            <p:nvPr/>
          </p:nvSpPr>
          <p:spPr bwMode="auto">
            <a:xfrm>
              <a:off x="173" y="258"/>
              <a:ext cx="86" cy="86"/>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accent2"/>
                </a:solidFill>
              </a:endParaRPr>
            </a:p>
          </p:txBody>
        </p:sp>
      </p:grpSp>
      <p:sp>
        <p:nvSpPr>
          <p:cNvPr id="9230"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2" descr="BAF logo 9 (June10)v4cropped copy"/>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6237288"/>
            <a:ext cx="9144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36" r:id="rId1"/>
    <p:sldLayoutId id="2147486337" r:id="rId2"/>
    <p:sldLayoutId id="2147486338" r:id="rId3"/>
    <p:sldLayoutId id="2147486339" r:id="rId4"/>
    <p:sldLayoutId id="2147486340" r:id="rId5"/>
    <p:sldLayoutId id="2147486341" r:id="rId6"/>
    <p:sldLayoutId id="2147486342" r:id="rId7"/>
    <p:sldLayoutId id="2147486343" r:id="rId8"/>
    <p:sldLayoutId id="2147486344" r:id="rId9"/>
    <p:sldLayoutId id="2147486345" r:id="rId10"/>
    <p:sldLayoutId id="2147486346" r:id="rId11"/>
    <p:sldLayoutId id="2147486347" r:id="rId12"/>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230"/>
                                        </p:tgtEl>
                                        <p:attrNameLst>
                                          <p:attrName>style.visibility</p:attrName>
                                        </p:attrNameLst>
                                      </p:cBhvr>
                                      <p:to>
                                        <p:strVal val="visible"/>
                                      </p:to>
                                    </p:set>
                                    <p:anim calcmode="lin" valueType="num">
                                      <p:cBhvr>
                                        <p:cTn id="7" dur="500" fill="hold"/>
                                        <p:tgtEl>
                                          <p:spTgt spid="9230"/>
                                        </p:tgtEl>
                                        <p:attrNameLst>
                                          <p:attrName>ppt_w</p:attrName>
                                        </p:attrNameLst>
                                      </p:cBhvr>
                                      <p:tavLst>
                                        <p:tav tm="0">
                                          <p:val>
                                            <p:fltVal val="0"/>
                                          </p:val>
                                        </p:tav>
                                        <p:tav tm="100000">
                                          <p:val>
                                            <p:strVal val="#ppt_w"/>
                                          </p:val>
                                        </p:tav>
                                      </p:tavLst>
                                    </p:anim>
                                    <p:anim calcmode="lin" valueType="num">
                                      <p:cBhvr>
                                        <p:cTn id="8" dur="500" fill="hold"/>
                                        <p:tgtEl>
                                          <p:spTgt spid="9230"/>
                                        </p:tgtEl>
                                        <p:attrNameLst>
                                          <p:attrName>ppt_h</p:attrName>
                                        </p:attrNameLst>
                                      </p:cBhvr>
                                      <p:tavLst>
                                        <p:tav tm="0">
                                          <p:val>
                                            <p:fltVal val="0"/>
                                          </p:val>
                                        </p:tav>
                                        <p:tav tm="100000">
                                          <p:val>
                                            <p:strVal val="#ppt_h"/>
                                          </p:val>
                                        </p:tav>
                                      </p:tavLst>
                                    </p:anim>
                                    <p:animEffect transition="in" filter="fade">
                                      <p:cBhvr>
                                        <p:cTn id="9" dur="500"/>
                                        <p:tgtEl>
                                          <p:spTgt spid="9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0" grpId="0"/>
    </p:bldLst>
  </p:timing>
  <p:txStyles>
    <p:titleStyle>
      <a:lvl1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0">
                <a:latin typeface="Arial" charset="0"/>
              </a:defRPr>
            </a:lvl1pPr>
          </a:lstStyle>
          <a:p>
            <a:pPr>
              <a:defRPr/>
            </a:pPr>
            <a:endParaRPr lang="en-US"/>
          </a:p>
        </p:txBody>
      </p:sp>
      <p:sp>
        <p:nvSpPr>
          <p:cNvPr id="13107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Black" pitchFamily="34" charset="0"/>
              </a:defRPr>
            </a:lvl1pPr>
          </a:lstStyle>
          <a:p>
            <a:pPr>
              <a:defRPr/>
            </a:pPr>
            <a:fld id="{60A6262B-BB22-4283-B8D9-2DCAFB90FBBF}" type="slidenum">
              <a:rPr lang="en-US"/>
              <a:pPr>
                <a:defRPr/>
              </a:pPr>
              <a:t>‹#›</a:t>
            </a:fld>
            <a:endParaRPr lang="en-US"/>
          </a:p>
        </p:txBody>
      </p:sp>
      <p:grpSp>
        <p:nvGrpSpPr>
          <p:cNvPr id="2052" name="Group 4"/>
          <p:cNvGrpSpPr>
            <a:grpSpLocks/>
          </p:cNvGrpSpPr>
          <p:nvPr/>
        </p:nvGrpSpPr>
        <p:grpSpPr bwMode="auto">
          <a:xfrm>
            <a:off x="0" y="0"/>
            <a:ext cx="9144000" cy="546100"/>
            <a:chOff x="0" y="0"/>
            <a:chExt cx="5760" cy="344"/>
          </a:xfrm>
        </p:grpSpPr>
        <p:sp>
          <p:nvSpPr>
            <p:cNvPr id="205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defRPr/>
              </a:pPr>
              <a:endParaRPr lang="en-US" altLang="en-US" sz="2400" b="0">
                <a:latin typeface="Times New Roman" pitchFamily="18" charset="0"/>
              </a:endParaRPr>
            </a:p>
          </p:txBody>
        </p:sp>
        <p:sp>
          <p:nvSpPr>
            <p:cNvPr id="205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2059" name="Rectangle 7"/>
            <p:cNvSpPr>
              <a:spLocks noChangeArrowheads="1"/>
            </p:cNvSpPr>
            <p:nvPr/>
          </p:nvSpPr>
          <p:spPr bwMode="auto">
            <a:xfrm>
              <a:off x="258" y="85"/>
              <a:ext cx="87" cy="89"/>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hlink"/>
                </a:solidFill>
              </a:endParaRPr>
            </a:p>
          </p:txBody>
        </p:sp>
        <p:sp>
          <p:nvSpPr>
            <p:cNvPr id="2060" name="Rectangle 8"/>
            <p:cNvSpPr>
              <a:spLocks noChangeArrowheads="1"/>
            </p:cNvSpPr>
            <p:nvPr/>
          </p:nvSpPr>
          <p:spPr bwMode="auto">
            <a:xfrm>
              <a:off x="345" y="0"/>
              <a:ext cx="88" cy="87"/>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hlink"/>
                </a:solidFill>
              </a:endParaRPr>
            </a:p>
          </p:txBody>
        </p:sp>
        <p:sp>
          <p:nvSpPr>
            <p:cNvPr id="2061" name="Rectangle 9"/>
            <p:cNvSpPr>
              <a:spLocks noChangeArrowheads="1"/>
            </p:cNvSpPr>
            <p:nvPr/>
          </p:nvSpPr>
          <p:spPr bwMode="auto">
            <a:xfrm>
              <a:off x="345" y="85"/>
              <a:ext cx="88" cy="89"/>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accent2"/>
                </a:solidFill>
              </a:endParaRPr>
            </a:p>
          </p:txBody>
        </p:sp>
        <p:sp>
          <p:nvSpPr>
            <p:cNvPr id="2062" name="Rectangle 10"/>
            <p:cNvSpPr>
              <a:spLocks noChangeArrowheads="1"/>
            </p:cNvSpPr>
            <p:nvPr/>
          </p:nvSpPr>
          <p:spPr bwMode="auto">
            <a:xfrm>
              <a:off x="173" y="173"/>
              <a:ext cx="86" cy="87"/>
            </a:xfrm>
            <a:prstGeom prst="rect">
              <a:avLst/>
            </a:prstGeom>
            <a:solidFill>
              <a:schemeClr val="folHlink"/>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hlink"/>
                </a:solidFill>
              </a:endParaRPr>
            </a:p>
          </p:txBody>
        </p:sp>
        <p:sp>
          <p:nvSpPr>
            <p:cNvPr id="2063" name="Rectangle 11"/>
            <p:cNvSpPr>
              <a:spLocks noChangeArrowheads="1"/>
            </p:cNvSpPr>
            <p:nvPr/>
          </p:nvSpPr>
          <p:spPr bwMode="auto">
            <a:xfrm>
              <a:off x="83" y="86"/>
              <a:ext cx="89" cy="87"/>
            </a:xfrm>
            <a:prstGeom prst="rect">
              <a:avLst/>
            </a:prstGeom>
            <a:solidFill>
              <a:schemeClr val="bg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sz="2400" b="0">
                <a:latin typeface="Times New Roman" pitchFamily="18" charset="0"/>
              </a:endParaRPr>
            </a:p>
          </p:txBody>
        </p:sp>
        <p:sp>
          <p:nvSpPr>
            <p:cNvPr id="2064" name="Rectangle 12"/>
            <p:cNvSpPr>
              <a:spLocks noChangeArrowheads="1"/>
            </p:cNvSpPr>
            <p:nvPr/>
          </p:nvSpPr>
          <p:spPr bwMode="auto">
            <a:xfrm>
              <a:off x="258" y="171"/>
              <a:ext cx="87" cy="87"/>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accent2"/>
                </a:solidFill>
              </a:endParaRPr>
            </a:p>
          </p:txBody>
        </p:sp>
        <p:sp>
          <p:nvSpPr>
            <p:cNvPr id="2065" name="Rectangle 13"/>
            <p:cNvSpPr>
              <a:spLocks noChangeArrowheads="1"/>
            </p:cNvSpPr>
            <p:nvPr/>
          </p:nvSpPr>
          <p:spPr bwMode="auto">
            <a:xfrm>
              <a:off x="173" y="258"/>
              <a:ext cx="86" cy="86"/>
            </a:xfrm>
            <a:prstGeom prst="rect">
              <a:avLst/>
            </a:prstGeom>
            <a:solidFill>
              <a:schemeClr val="accent2"/>
            </a:solidFill>
            <a:ln>
              <a:noFill/>
            </a:ln>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b="0">
                <a:solidFill>
                  <a:schemeClr val="accent2"/>
                </a:solidFill>
              </a:endParaRPr>
            </a:p>
          </p:txBody>
        </p:sp>
      </p:grpSp>
      <p:sp>
        <p:nvSpPr>
          <p:cNvPr id="13108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1087"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108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pic>
        <p:nvPicPr>
          <p:cNvPr id="2056" name="Picture 17" descr="infotrain logo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772400" y="64008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324" r:id="rId1"/>
    <p:sldLayoutId id="2147486325" r:id="rId2"/>
    <p:sldLayoutId id="2147486326" r:id="rId3"/>
    <p:sldLayoutId id="2147486327" r:id="rId4"/>
    <p:sldLayoutId id="2147486328" r:id="rId5"/>
    <p:sldLayoutId id="2147486329" r:id="rId6"/>
    <p:sldLayoutId id="2147486330" r:id="rId7"/>
    <p:sldLayoutId id="2147486331" r:id="rId8"/>
    <p:sldLayoutId id="2147486332" r:id="rId9"/>
    <p:sldLayoutId id="2147486333" r:id="rId10"/>
    <p:sldLayoutId id="2147486334" r:id="rId11"/>
    <p:sldLayoutId id="2147486335" r:id="rId12"/>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31086"/>
                                        </p:tgtEl>
                                        <p:attrNameLst>
                                          <p:attrName>style.visibility</p:attrName>
                                        </p:attrNameLst>
                                      </p:cBhvr>
                                      <p:to>
                                        <p:strVal val="visible"/>
                                      </p:to>
                                    </p:set>
                                    <p:anim calcmode="lin" valueType="num">
                                      <p:cBhvr>
                                        <p:cTn id="7" dur="500" fill="hold"/>
                                        <p:tgtEl>
                                          <p:spTgt spid="131086"/>
                                        </p:tgtEl>
                                        <p:attrNameLst>
                                          <p:attrName>ppt_w</p:attrName>
                                        </p:attrNameLst>
                                      </p:cBhvr>
                                      <p:tavLst>
                                        <p:tav tm="0">
                                          <p:val>
                                            <p:fltVal val="0"/>
                                          </p:val>
                                        </p:tav>
                                        <p:tav tm="100000">
                                          <p:val>
                                            <p:strVal val="#ppt_w"/>
                                          </p:val>
                                        </p:tav>
                                      </p:tavLst>
                                    </p:anim>
                                    <p:anim calcmode="lin" valueType="num">
                                      <p:cBhvr>
                                        <p:cTn id="8" dur="500" fill="hold"/>
                                        <p:tgtEl>
                                          <p:spTgt spid="131086"/>
                                        </p:tgtEl>
                                        <p:attrNameLst>
                                          <p:attrName>ppt_h</p:attrName>
                                        </p:attrNameLst>
                                      </p:cBhvr>
                                      <p:tavLst>
                                        <p:tav tm="0">
                                          <p:val>
                                            <p:fltVal val="0"/>
                                          </p:val>
                                        </p:tav>
                                        <p:tav tm="100000">
                                          <p:val>
                                            <p:strVal val="#ppt_h"/>
                                          </p:val>
                                        </p:tav>
                                      </p:tavLst>
                                    </p:anim>
                                    <p:animEffect transition="in" filter="fade">
                                      <p:cBhvr>
                                        <p:cTn id="9" dur="500"/>
                                        <p:tgtEl>
                                          <p:spTgt spid="1310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1087">
                                            <p:txEl>
                                              <p:pRg st="0" end="0"/>
                                            </p:txEl>
                                          </p:spTgt>
                                        </p:tgtEl>
                                        <p:attrNameLst>
                                          <p:attrName>style.visibility</p:attrName>
                                        </p:attrNameLst>
                                      </p:cBhvr>
                                      <p:to>
                                        <p:strVal val="visible"/>
                                      </p:to>
                                    </p:set>
                                    <p:animEffect transition="in" filter="fade">
                                      <p:cBhvr>
                                        <p:cTn id="14" dur="2000"/>
                                        <p:tgtEl>
                                          <p:spTgt spid="131087">
                                            <p:txEl>
                                              <p:pRg st="0" end="0"/>
                                            </p:txEl>
                                          </p:spTgt>
                                        </p:tgtEl>
                                      </p:cBhvr>
                                    </p:animEffect>
                                  </p:childTnLst>
                                </p:cTn>
                              </p:par>
                            </p:childTnLst>
                          </p:cTn>
                        </p:par>
                        <p:par>
                          <p:cTn id="15" fill="hold" nodeType="afterGroup">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131087">
                                            <p:txEl>
                                              <p:pRg st="1" end="1"/>
                                            </p:txEl>
                                          </p:spTgt>
                                        </p:tgtEl>
                                        <p:attrNameLst>
                                          <p:attrName>style.visibility</p:attrName>
                                        </p:attrNameLst>
                                      </p:cBhvr>
                                      <p:to>
                                        <p:strVal val="visible"/>
                                      </p:to>
                                    </p:set>
                                    <p:animEffect transition="in" filter="wipe(left)">
                                      <p:cBhvr>
                                        <p:cTn id="18" dur="1000"/>
                                        <p:tgtEl>
                                          <p:spTgt spid="131087">
                                            <p:txEl>
                                              <p:pRg st="1" end="1"/>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31087">
                                            <p:txEl>
                                              <p:pRg st="2" end="2"/>
                                            </p:txEl>
                                          </p:spTgt>
                                        </p:tgtEl>
                                        <p:attrNameLst>
                                          <p:attrName>style.visibility</p:attrName>
                                        </p:attrNameLst>
                                      </p:cBhvr>
                                      <p:to>
                                        <p:strVal val="visible"/>
                                      </p:to>
                                    </p:set>
                                    <p:animEffect transition="in" filter="box(in)">
                                      <p:cBhvr>
                                        <p:cTn id="21" dur="500"/>
                                        <p:tgtEl>
                                          <p:spTgt spid="131087">
                                            <p:txEl>
                                              <p:pRg st="2" end="2"/>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31087">
                                            <p:txEl>
                                              <p:pRg st="3" end="3"/>
                                            </p:txEl>
                                          </p:spTgt>
                                        </p:tgtEl>
                                        <p:attrNameLst>
                                          <p:attrName>style.visibility</p:attrName>
                                        </p:attrNameLst>
                                      </p:cBhvr>
                                      <p:to>
                                        <p:strVal val="visible"/>
                                      </p:to>
                                    </p:set>
                                    <p:animEffect transition="in" filter="box(in)">
                                      <p:cBhvr>
                                        <p:cTn id="24" dur="500"/>
                                        <p:tgtEl>
                                          <p:spTgt spid="131087">
                                            <p:txEl>
                                              <p:pRg st="3" end="3"/>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131087">
                                            <p:txEl>
                                              <p:pRg st="4" end="4"/>
                                            </p:txEl>
                                          </p:spTgt>
                                        </p:tgtEl>
                                        <p:attrNameLst>
                                          <p:attrName>style.visibility</p:attrName>
                                        </p:attrNameLst>
                                      </p:cBhvr>
                                      <p:to>
                                        <p:strVal val="visible"/>
                                      </p:to>
                                    </p:set>
                                    <p:animEffect transition="in" filter="box(in)">
                                      <p:cBhvr>
                                        <p:cTn id="27" dur="500"/>
                                        <p:tgtEl>
                                          <p:spTgt spid="1310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86" grpId="0"/>
      <p:bldP spid="131087" grpId="0" build="p">
        <p:tmplLst>
          <p:tmpl lvl="1">
            <p:tnLst>
              <p:par>
                <p:cTn presetID="10" presetClass="entr" presetSubtype="0" fill="hold" nodeType="clickEffect">
                  <p:stCondLst>
                    <p:cond delay="0"/>
                  </p:stCondLst>
                  <p:childTnLst>
                    <p:set>
                      <p:cBhvr>
                        <p:cTn dur="1" fill="hold">
                          <p:stCondLst>
                            <p:cond delay="0"/>
                          </p:stCondLst>
                        </p:cTn>
                        <p:tgtEl>
                          <p:spTgt spid="131087"/>
                        </p:tgtEl>
                        <p:attrNameLst>
                          <p:attrName>style.visibility</p:attrName>
                        </p:attrNameLst>
                      </p:cBhvr>
                      <p:to>
                        <p:strVal val="visible"/>
                      </p:to>
                    </p:set>
                    <p:animEffect transition="in" filter="fade">
                      <p:cBhvr>
                        <p:cTn dur="2000"/>
                        <p:tgtEl>
                          <p:spTgt spid="131087"/>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31087"/>
                        </p:tgtEl>
                        <p:attrNameLst>
                          <p:attrName>style.visibility</p:attrName>
                        </p:attrNameLst>
                      </p:cBhvr>
                      <p:to>
                        <p:strVal val="visible"/>
                      </p:to>
                    </p:set>
                    <p:animEffect transition="in" filter="wipe(left)">
                      <p:cBhvr>
                        <p:cTn dur="1000"/>
                        <p:tgtEl>
                          <p:spTgt spid="131087"/>
                        </p:tgtEl>
                      </p:cBhvr>
                    </p:animEffect>
                  </p:childTnLst>
                </p:cTn>
              </p:par>
            </p:tnLst>
          </p:tmpl>
          <p:tmpl lvl="3">
            <p:tnLst>
              <p:par>
                <p:cTn presetID="4" presetClass="entr" presetSubtype="16" fill="hold" nodeType="withEffect">
                  <p:stCondLst>
                    <p:cond delay="0"/>
                  </p:stCondLst>
                  <p:childTnLst>
                    <p:set>
                      <p:cBhvr>
                        <p:cTn dur="1" fill="hold">
                          <p:stCondLst>
                            <p:cond delay="0"/>
                          </p:stCondLst>
                        </p:cTn>
                        <p:tgtEl>
                          <p:spTgt spid="131087"/>
                        </p:tgtEl>
                        <p:attrNameLst>
                          <p:attrName>style.visibility</p:attrName>
                        </p:attrNameLst>
                      </p:cBhvr>
                      <p:to>
                        <p:strVal val="visible"/>
                      </p:to>
                    </p:set>
                    <p:animEffect transition="in" filter="box(in)">
                      <p:cBhvr>
                        <p:cTn dur="500"/>
                        <p:tgtEl>
                          <p:spTgt spid="131087"/>
                        </p:tgtEl>
                      </p:cBhvr>
                    </p:animEffect>
                  </p:childTnLst>
                </p:cTn>
              </p:par>
            </p:tnLst>
          </p:tmpl>
          <p:tmpl lvl="4">
            <p:tnLst>
              <p:par>
                <p:cTn presetID="4" presetClass="entr" presetSubtype="16" fill="hold" nodeType="withEffect">
                  <p:stCondLst>
                    <p:cond delay="0"/>
                  </p:stCondLst>
                  <p:childTnLst>
                    <p:set>
                      <p:cBhvr>
                        <p:cTn dur="1" fill="hold">
                          <p:stCondLst>
                            <p:cond delay="0"/>
                          </p:stCondLst>
                        </p:cTn>
                        <p:tgtEl>
                          <p:spTgt spid="131087"/>
                        </p:tgtEl>
                        <p:attrNameLst>
                          <p:attrName>style.visibility</p:attrName>
                        </p:attrNameLst>
                      </p:cBhvr>
                      <p:to>
                        <p:strVal val="visible"/>
                      </p:to>
                    </p:set>
                    <p:animEffect transition="in" filter="box(in)">
                      <p:cBhvr>
                        <p:cTn dur="500"/>
                        <p:tgtEl>
                          <p:spTgt spid="131087"/>
                        </p:tgtEl>
                      </p:cBhvr>
                    </p:animEffect>
                  </p:childTnLst>
                </p:cTn>
              </p:par>
            </p:tnLst>
          </p:tmpl>
          <p:tmpl lvl="5">
            <p:tnLst>
              <p:par>
                <p:cTn presetID="4" presetClass="entr" presetSubtype="16" fill="hold" nodeType="withEffect">
                  <p:stCondLst>
                    <p:cond delay="0"/>
                  </p:stCondLst>
                  <p:childTnLst>
                    <p:set>
                      <p:cBhvr>
                        <p:cTn dur="1" fill="hold">
                          <p:stCondLst>
                            <p:cond delay="0"/>
                          </p:stCondLst>
                        </p:cTn>
                        <p:tgtEl>
                          <p:spTgt spid="131087"/>
                        </p:tgtEl>
                        <p:attrNameLst>
                          <p:attrName>style.visibility</p:attrName>
                        </p:attrNameLst>
                      </p:cBhvr>
                      <p:to>
                        <p:strVal val="visible"/>
                      </p:to>
                    </p:set>
                    <p:animEffect transition="in" filter="box(in)">
                      <p:cBhvr>
                        <p:cTn dur="500"/>
                        <p:tgtEl>
                          <p:spTgt spid="131087"/>
                        </p:tgtEl>
                      </p:cBhvr>
                    </p:animEffect>
                  </p:childTnLst>
                </p:cTn>
              </p:par>
            </p:tnLst>
          </p:tmpl>
        </p:tmplLst>
      </p:bldP>
    </p:bldLst>
  </p:timing>
  <p:txStyles>
    <p:titleStyle>
      <a:lvl1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bg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bg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200400" y="1752600"/>
            <a:ext cx="5791200" cy="2209800"/>
          </a:xfrm>
        </p:spPr>
        <p:txBody>
          <a:bodyPr/>
          <a:lstStyle/>
          <a:p>
            <a:pPr eaLnBrk="1" hangingPunct="1">
              <a:defRPr/>
            </a:pPr>
            <a:r>
              <a:rPr lang="en-GB" sz="4000" b="1" dirty="0"/>
              <a:t>BEDFORDSHIRE BENEFITS NETWORK</a:t>
            </a:r>
            <a:br>
              <a:rPr lang="en-GB" sz="4000" b="1" dirty="0"/>
            </a:br>
            <a:r>
              <a:rPr lang="en-GB" sz="2000" b="1" dirty="0"/>
              <a:t>30/09/2021</a:t>
            </a:r>
            <a:endParaRPr lang="en-US" sz="2000" b="1" dirty="0"/>
          </a:p>
        </p:txBody>
      </p:sp>
    </p:spTree>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UNIVERSAL CREDIT</a:t>
            </a:r>
            <a:endParaRPr lang="en-US" sz="1000"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491020"/>
            <a:ext cx="8229600" cy="3000821"/>
          </a:xfrm>
          <a:prstGeom prst="rect">
            <a:avLst/>
          </a:prstGeom>
          <a:noFill/>
          <a:ln w="9525">
            <a:noFill/>
            <a:miter lim="800000"/>
            <a:headEnd/>
            <a:tailEnd/>
          </a:ln>
        </p:spPr>
        <p:txBody>
          <a:bodyPr wrap="square">
            <a:spAutoFit/>
          </a:bodyPr>
          <a:lstStyle/>
          <a:p>
            <a:pPr marL="173038">
              <a:spcBef>
                <a:spcPts val="600"/>
              </a:spcBef>
              <a:buClr>
                <a:schemeClr val="accent1">
                  <a:lumMod val="50000"/>
                </a:schemeClr>
              </a:buClr>
              <a:defRPr/>
            </a:pPr>
            <a:r>
              <a:rPr lang="en-GB" sz="2400" dirty="0"/>
              <a:t>Debt Respite Scheme (Breathing Space)</a:t>
            </a:r>
          </a:p>
          <a:p>
            <a:pPr marL="515938" indent="-342900">
              <a:spcBef>
                <a:spcPts val="1800"/>
              </a:spcBef>
              <a:buClr>
                <a:schemeClr val="accent1">
                  <a:lumMod val="50000"/>
                </a:schemeClr>
              </a:buClr>
              <a:buFont typeface="Wingdings" panose="05000000000000000000" pitchFamily="2" charset="2"/>
              <a:buChar char="§"/>
              <a:defRPr/>
            </a:pPr>
            <a:r>
              <a:rPr lang="en-GB" sz="2000" b="0" dirty="0"/>
              <a:t>New debt option started 4/5/21</a:t>
            </a:r>
          </a:p>
          <a:p>
            <a:pPr marL="515938" indent="-342900">
              <a:spcBef>
                <a:spcPts val="2400"/>
              </a:spcBef>
              <a:buClr>
                <a:schemeClr val="accent1">
                  <a:lumMod val="50000"/>
                </a:schemeClr>
              </a:buClr>
              <a:buFont typeface="Wingdings" panose="05000000000000000000" pitchFamily="2" charset="2"/>
              <a:buChar char="§"/>
              <a:defRPr/>
            </a:pPr>
            <a:r>
              <a:rPr lang="en-GB" sz="2000" b="0" dirty="0"/>
              <a:t>Those put forward by a debt advisor can get 60 days breathing space from contact, enforcement or payment of debts</a:t>
            </a:r>
          </a:p>
          <a:p>
            <a:pPr marL="542925" lvl="1">
              <a:spcBef>
                <a:spcPts val="1200"/>
              </a:spcBef>
              <a:buClr>
                <a:schemeClr val="accent1">
                  <a:lumMod val="50000"/>
                </a:schemeClr>
              </a:buClr>
              <a:defRPr/>
            </a:pPr>
            <a:r>
              <a:rPr lang="en-GB" sz="2000" dirty="0"/>
              <a:t>NB</a:t>
            </a:r>
            <a:r>
              <a:rPr lang="en-GB" sz="2000" b="0" dirty="0"/>
              <a:t>  Indefinite time for those in mental health crisis</a:t>
            </a:r>
          </a:p>
          <a:p>
            <a:pPr marL="515938" indent="-342900">
              <a:spcBef>
                <a:spcPts val="2400"/>
              </a:spcBef>
              <a:buClr>
                <a:schemeClr val="accent1">
                  <a:lumMod val="50000"/>
                </a:schemeClr>
              </a:buClr>
              <a:buFont typeface="Wingdings" panose="05000000000000000000" pitchFamily="2" charset="2"/>
              <a:buChar char="§"/>
              <a:defRPr/>
            </a:pPr>
            <a:r>
              <a:rPr lang="en-GB" sz="2000" b="0" dirty="0"/>
              <a:t>Does not include UC advance or third party deductions from UC</a:t>
            </a:r>
            <a:endParaRPr lang="en-GB" sz="2000" dirty="0"/>
          </a:p>
        </p:txBody>
      </p:sp>
    </p:spTree>
    <p:extLst>
      <p:ext uri="{BB962C8B-B14F-4D97-AF65-F5344CB8AC3E}">
        <p14:creationId xmlns:p14="http://schemas.microsoft.com/office/powerpoint/2010/main" val="9281818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nvSpPr>
        <p:spPr bwMode="auto">
          <a:xfrm>
            <a:off x="762000" y="1828800"/>
            <a:ext cx="7620000" cy="3200400"/>
          </a:xfrm>
          <a:prstGeom prst="rect">
            <a:avLst/>
          </a:prstGeom>
          <a:solidFill>
            <a:schemeClr val="bg2"/>
          </a:solidFill>
          <a:ln w="9525">
            <a:noFill/>
            <a:miter lim="800000"/>
            <a:headEnd/>
            <a:tailEnd/>
          </a:ln>
        </p:spPr>
        <p:txBody>
          <a:bodyPr/>
          <a:lstStyle/>
          <a:p>
            <a:pPr marL="342900" indent="-342900" algn="ctr">
              <a:spcBef>
                <a:spcPct val="20000"/>
              </a:spcBef>
              <a:buClr>
                <a:schemeClr val="bg2"/>
              </a:buClr>
              <a:buSzPct val="75000"/>
              <a:buFont typeface="Wingdings" pitchFamily="2" charset="2"/>
              <a:buNone/>
            </a:pPr>
            <a:endParaRPr lang="en-GB" altLang="en-US" sz="2000" dirty="0">
              <a:solidFill>
                <a:schemeClr val="bg1"/>
              </a:solidFill>
            </a:endParaRP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OTHER BENEFIT</a:t>
            </a: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NEWS</a:t>
            </a:r>
          </a:p>
        </p:txBody>
      </p:sp>
    </p:spTree>
    <p:extLst>
      <p:ext uri="{BB962C8B-B14F-4D97-AF65-F5344CB8AC3E}">
        <p14:creationId xmlns:p14="http://schemas.microsoft.com/office/powerpoint/2010/main" val="343047353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PENSIONERS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524000"/>
            <a:ext cx="8458200" cy="4601260"/>
          </a:xfrm>
          <a:prstGeom prst="rect">
            <a:avLst/>
          </a:prstGeom>
          <a:noFill/>
          <a:ln w="9525">
            <a:noFill/>
            <a:miter lim="800000"/>
            <a:headEnd/>
            <a:tailEnd/>
          </a:ln>
        </p:spPr>
        <p:txBody>
          <a:bodyPr>
            <a:spAutoFit/>
          </a:bodyPr>
          <a:lstStyle/>
          <a:p>
            <a:pPr marL="173038">
              <a:spcBef>
                <a:spcPts val="600"/>
              </a:spcBef>
              <a:buClr>
                <a:schemeClr val="accent1">
                  <a:lumMod val="50000"/>
                </a:schemeClr>
              </a:buClr>
              <a:defRPr/>
            </a:pPr>
            <a:r>
              <a:rPr lang="en-US" sz="2400" dirty="0"/>
              <a:t>State Pensions</a:t>
            </a:r>
          </a:p>
          <a:p>
            <a:pPr marL="515938" indent="-342900">
              <a:spcBef>
                <a:spcPts val="1200"/>
              </a:spcBef>
              <a:buClr>
                <a:schemeClr val="accent1">
                  <a:lumMod val="50000"/>
                </a:schemeClr>
              </a:buClr>
              <a:buFont typeface="Wingdings" panose="05000000000000000000" pitchFamily="2" charset="2"/>
              <a:buChar char="§"/>
              <a:defRPr/>
            </a:pPr>
            <a:r>
              <a:rPr lang="en-US" sz="2000" b="0" dirty="0"/>
              <a:t>Thousands of women have been underpaid State Pension</a:t>
            </a:r>
          </a:p>
          <a:p>
            <a:pPr marL="973138" lvl="1" indent="-342900">
              <a:spcBef>
                <a:spcPts val="1200"/>
              </a:spcBef>
              <a:buClr>
                <a:schemeClr val="accent1">
                  <a:lumMod val="50000"/>
                </a:schemeClr>
              </a:buClr>
              <a:buFont typeface="Wingdings" panose="05000000000000000000" pitchFamily="2" charset="2"/>
              <a:buChar char="§"/>
              <a:defRPr/>
            </a:pPr>
            <a:r>
              <a:rPr lang="en-US" sz="2000" b="0" dirty="0"/>
              <a:t>DWP identifying and refunding many affected</a:t>
            </a:r>
          </a:p>
          <a:p>
            <a:pPr marL="973138" lvl="1" indent="-342900">
              <a:spcBef>
                <a:spcPts val="1200"/>
              </a:spcBef>
              <a:buClr>
                <a:schemeClr val="accent1">
                  <a:lumMod val="50000"/>
                </a:schemeClr>
              </a:buClr>
              <a:buFont typeface="Wingdings" panose="05000000000000000000" pitchFamily="2" charset="2"/>
              <a:buChar char="§"/>
              <a:defRPr/>
            </a:pPr>
            <a:r>
              <a:rPr lang="en-US" sz="2000" b="0" dirty="0"/>
              <a:t>But some need to self identify</a:t>
            </a:r>
          </a:p>
          <a:p>
            <a:pPr marL="515938" indent="-342900">
              <a:spcBef>
                <a:spcPts val="1800"/>
              </a:spcBef>
              <a:buClr>
                <a:schemeClr val="accent1">
                  <a:lumMod val="50000"/>
                </a:schemeClr>
              </a:buClr>
              <a:buFont typeface="Wingdings" panose="05000000000000000000" pitchFamily="2" charset="2"/>
              <a:buChar char="§"/>
              <a:defRPr/>
            </a:pPr>
            <a:r>
              <a:rPr lang="en-US" sz="2000" b="0" dirty="0"/>
              <a:t>Triple lock will be abandoned by Government for 2022/23 – the SP increase will be linked to either CPI or 2.5%, whichever is higher</a:t>
            </a:r>
          </a:p>
          <a:p>
            <a:pPr marL="515938" indent="-342900">
              <a:spcBef>
                <a:spcPts val="0"/>
              </a:spcBef>
              <a:buClr>
                <a:schemeClr val="accent1">
                  <a:lumMod val="50000"/>
                </a:schemeClr>
              </a:buClr>
              <a:buFont typeface="Wingdings" panose="05000000000000000000" pitchFamily="2" charset="2"/>
              <a:buChar char="§"/>
              <a:defRPr/>
            </a:pPr>
            <a:endParaRPr lang="en-US" sz="1000" b="0" dirty="0"/>
          </a:p>
          <a:p>
            <a:pPr marL="515938" indent="-342900">
              <a:spcBef>
                <a:spcPts val="0"/>
              </a:spcBef>
              <a:buClr>
                <a:schemeClr val="accent1">
                  <a:lumMod val="50000"/>
                </a:schemeClr>
              </a:buClr>
              <a:buFont typeface="Wingdings" panose="05000000000000000000" pitchFamily="2" charset="2"/>
              <a:buChar char="§"/>
              <a:defRPr/>
            </a:pPr>
            <a:endParaRPr lang="en-US" sz="1000" b="0" dirty="0"/>
          </a:p>
          <a:p>
            <a:pPr marL="173038">
              <a:spcBef>
                <a:spcPts val="0"/>
              </a:spcBef>
              <a:buClr>
                <a:schemeClr val="accent1">
                  <a:lumMod val="50000"/>
                </a:schemeClr>
              </a:buClr>
              <a:defRPr/>
            </a:pPr>
            <a:r>
              <a:rPr lang="en-US" sz="2400" dirty="0"/>
              <a:t>TV </a:t>
            </a:r>
            <a:r>
              <a:rPr lang="en-US" sz="2400" dirty="0" err="1"/>
              <a:t>Licence</a:t>
            </a:r>
            <a:endParaRPr lang="en-US" sz="2400" dirty="0"/>
          </a:p>
          <a:p>
            <a:pPr marL="515938" indent="-342900">
              <a:spcBef>
                <a:spcPts val="1200"/>
              </a:spcBef>
              <a:buClr>
                <a:schemeClr val="accent1">
                  <a:lumMod val="50000"/>
                </a:schemeClr>
              </a:buClr>
              <a:buFont typeface="Wingdings" panose="05000000000000000000" pitchFamily="2" charset="2"/>
              <a:buChar char="§"/>
              <a:defRPr/>
            </a:pPr>
            <a:r>
              <a:rPr lang="en-US" sz="2000" b="0" dirty="0"/>
              <a:t>Grace period for non-payment (for those 75+ who are no longer eligible for free TV </a:t>
            </a:r>
            <a:r>
              <a:rPr lang="en-US" sz="2000" b="0" dirty="0" err="1"/>
              <a:t>Licence</a:t>
            </a:r>
            <a:r>
              <a:rPr lang="en-US" sz="2000" b="0" dirty="0"/>
              <a:t>) ended on 31/7/21</a:t>
            </a:r>
          </a:p>
          <a:p>
            <a:pPr marL="973138" lvl="1" indent="-342900">
              <a:spcBef>
                <a:spcPts val="1200"/>
              </a:spcBef>
              <a:buClr>
                <a:schemeClr val="accent1">
                  <a:lumMod val="50000"/>
                </a:schemeClr>
              </a:buClr>
              <a:buFont typeface="Wingdings" panose="05000000000000000000" pitchFamily="2" charset="2"/>
              <a:buChar char="§"/>
              <a:defRPr/>
            </a:pPr>
            <a:r>
              <a:rPr lang="en-US" sz="2000" b="0" dirty="0"/>
              <a:t>Expect enforcement?</a:t>
            </a:r>
          </a:p>
        </p:txBody>
      </p:sp>
    </p:spTree>
    <p:extLst>
      <p:ext uri="{BB962C8B-B14F-4D97-AF65-F5344CB8AC3E}">
        <p14:creationId xmlns:p14="http://schemas.microsoft.com/office/powerpoint/2010/main" val="38139362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PERSONAL INDEPENDENCE PAYMENT</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595259"/>
            <a:ext cx="8458200" cy="3662541"/>
          </a:xfrm>
          <a:prstGeom prst="rect">
            <a:avLst/>
          </a:prstGeom>
          <a:noFill/>
          <a:ln w="9525">
            <a:noFill/>
            <a:miter lim="800000"/>
            <a:headEnd/>
            <a:tailEnd/>
          </a:ln>
        </p:spPr>
        <p:txBody>
          <a:bodyPr>
            <a:spAutoFit/>
          </a:bodyPr>
          <a:lstStyle/>
          <a:p>
            <a:pPr marL="173038">
              <a:spcBef>
                <a:spcPts val="600"/>
              </a:spcBef>
              <a:buClr>
                <a:schemeClr val="accent1">
                  <a:lumMod val="50000"/>
                </a:schemeClr>
              </a:buClr>
              <a:defRPr/>
            </a:pPr>
            <a:r>
              <a:rPr lang="en-US" sz="2400" dirty="0"/>
              <a:t>PIP Activity 9  (Engaging with other people face-to-face)</a:t>
            </a:r>
            <a:endParaRPr lang="en-US" sz="2400" dirty="0">
              <a:solidFill>
                <a:srgbClr val="FF0000"/>
              </a:solidFill>
            </a:endParaRPr>
          </a:p>
          <a:p>
            <a:pPr marL="515938" indent="-342900">
              <a:spcBef>
                <a:spcPts val="2400"/>
              </a:spcBef>
              <a:buClr>
                <a:schemeClr val="accent1">
                  <a:lumMod val="50000"/>
                </a:schemeClr>
              </a:buClr>
              <a:buFont typeface="Wingdings" panose="05000000000000000000" pitchFamily="2" charset="2"/>
              <a:buChar char="§"/>
              <a:defRPr/>
            </a:pPr>
            <a:r>
              <a:rPr lang="en-US" sz="2000" b="0" dirty="0"/>
              <a:t>Following court case, DWP now reviewing decisions made since 6/4/2016 to see if higher amount should have been awarded</a:t>
            </a:r>
          </a:p>
          <a:p>
            <a:pPr marL="515938" indent="-342900">
              <a:spcBef>
                <a:spcPts val="2400"/>
              </a:spcBef>
              <a:buClr>
                <a:schemeClr val="accent1">
                  <a:lumMod val="50000"/>
                </a:schemeClr>
              </a:buClr>
              <a:buFont typeface="Wingdings" panose="05000000000000000000" pitchFamily="2" charset="2"/>
              <a:buChar char="§"/>
              <a:defRPr/>
            </a:pPr>
            <a:r>
              <a:rPr lang="en-US" sz="2000" b="0" dirty="0"/>
              <a:t>This considers where claimant awarded descriptor 9b for prompting (2 points) should have instead been 9c for social support (4 points)</a:t>
            </a:r>
          </a:p>
          <a:p>
            <a:pPr marL="515938" indent="-342900">
              <a:spcBef>
                <a:spcPts val="2400"/>
              </a:spcBef>
              <a:buClr>
                <a:schemeClr val="accent1">
                  <a:lumMod val="50000"/>
                </a:schemeClr>
              </a:buClr>
              <a:buFont typeface="Wingdings" panose="05000000000000000000" pitchFamily="2" charset="2"/>
              <a:buChar char="§"/>
              <a:defRPr/>
            </a:pPr>
            <a:r>
              <a:rPr lang="en-US" sz="2000" b="0" dirty="0"/>
              <a:t>Does not include claims where Tribunal has made a decision since 6/4/2016</a:t>
            </a:r>
          </a:p>
          <a:p>
            <a:pPr marL="173038">
              <a:spcBef>
                <a:spcPts val="1200"/>
              </a:spcBef>
              <a:buClr>
                <a:schemeClr val="accent1">
                  <a:lumMod val="50000"/>
                </a:schemeClr>
              </a:buClr>
              <a:defRPr/>
            </a:pPr>
            <a:endParaRPr lang="en-US" b="0" dirty="0"/>
          </a:p>
        </p:txBody>
      </p:sp>
    </p:spTree>
    <p:extLst>
      <p:ext uri="{BB962C8B-B14F-4D97-AF65-F5344CB8AC3E}">
        <p14:creationId xmlns:p14="http://schemas.microsoft.com/office/powerpoint/2010/main" val="176769388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BREXIT &amp; AGHANISTAN NEWS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524000"/>
            <a:ext cx="8458200" cy="5047536"/>
          </a:xfrm>
          <a:prstGeom prst="rect">
            <a:avLst/>
          </a:prstGeom>
          <a:noFill/>
          <a:ln w="9525">
            <a:noFill/>
            <a:miter lim="800000"/>
            <a:headEnd/>
            <a:tailEnd/>
          </a:ln>
        </p:spPr>
        <p:txBody>
          <a:bodyPr>
            <a:spAutoFit/>
          </a:bodyPr>
          <a:lstStyle/>
          <a:p>
            <a:pPr marL="173038">
              <a:spcBef>
                <a:spcPts val="600"/>
              </a:spcBef>
              <a:buClr>
                <a:schemeClr val="accent1">
                  <a:lumMod val="50000"/>
                </a:schemeClr>
              </a:buClr>
              <a:defRPr/>
            </a:pPr>
            <a:r>
              <a:rPr lang="en-US" sz="2400" dirty="0"/>
              <a:t>EU Settlement Scheme</a:t>
            </a:r>
          </a:p>
          <a:p>
            <a:pPr marL="515938" indent="-342900">
              <a:spcBef>
                <a:spcPts val="1200"/>
              </a:spcBef>
              <a:buClr>
                <a:schemeClr val="accent1">
                  <a:lumMod val="50000"/>
                </a:schemeClr>
              </a:buClr>
              <a:buFont typeface="Wingdings" panose="05000000000000000000" pitchFamily="2" charset="2"/>
              <a:buChar char="§"/>
              <a:defRPr/>
            </a:pPr>
            <a:r>
              <a:rPr lang="en-US" sz="2000" b="0" dirty="0"/>
              <a:t>Original cut off for EEA nationals to apply was 30/6/21</a:t>
            </a:r>
          </a:p>
          <a:p>
            <a:pPr marL="515938" indent="-342900">
              <a:spcBef>
                <a:spcPts val="1200"/>
              </a:spcBef>
              <a:buClr>
                <a:schemeClr val="accent1">
                  <a:lumMod val="50000"/>
                </a:schemeClr>
              </a:buClr>
              <a:buFont typeface="Wingdings" panose="05000000000000000000" pitchFamily="2" charset="2"/>
              <a:buChar char="§"/>
              <a:defRPr/>
            </a:pPr>
            <a:r>
              <a:rPr lang="en-US" sz="2000" b="0" dirty="0"/>
              <a:t>Extra-statutory payments of benefits being made to those who haven’t applied, with extra time to apply</a:t>
            </a:r>
          </a:p>
          <a:p>
            <a:pPr marL="515938" indent="-342900">
              <a:spcBef>
                <a:spcPts val="1200"/>
              </a:spcBef>
              <a:buClr>
                <a:schemeClr val="accent1">
                  <a:lumMod val="50000"/>
                </a:schemeClr>
              </a:buClr>
              <a:buFont typeface="Wingdings" panose="05000000000000000000" pitchFamily="2" charset="2"/>
              <a:buChar char="§"/>
              <a:defRPr/>
            </a:pPr>
            <a:r>
              <a:rPr lang="en-US" sz="2000" b="0" dirty="0"/>
              <a:t>Letters sent out in September, giving one further month to apply</a:t>
            </a:r>
          </a:p>
          <a:p>
            <a:pPr marL="515938" indent="-342900">
              <a:spcBef>
                <a:spcPts val="1200"/>
              </a:spcBef>
              <a:buClr>
                <a:schemeClr val="accent1">
                  <a:lumMod val="50000"/>
                </a:schemeClr>
              </a:buClr>
              <a:buFont typeface="Wingdings" panose="05000000000000000000" pitchFamily="2" charset="2"/>
              <a:buChar char="§"/>
              <a:defRPr/>
            </a:pPr>
            <a:r>
              <a:rPr lang="en-US" sz="2000" b="0" dirty="0"/>
              <a:t>If still no application, benefits will be suspended for a month</a:t>
            </a:r>
          </a:p>
          <a:p>
            <a:pPr marL="515938" indent="-342900">
              <a:spcBef>
                <a:spcPts val="1200"/>
              </a:spcBef>
              <a:buClr>
                <a:schemeClr val="accent1">
                  <a:lumMod val="50000"/>
                </a:schemeClr>
              </a:buClr>
              <a:buFont typeface="Wingdings" panose="05000000000000000000" pitchFamily="2" charset="2"/>
              <a:buChar char="§"/>
              <a:defRPr/>
            </a:pPr>
            <a:r>
              <a:rPr lang="en-US" sz="2000" b="0" dirty="0"/>
              <a:t>If still no application, benefits will be closed</a:t>
            </a:r>
          </a:p>
          <a:p>
            <a:pPr marL="173038">
              <a:spcBef>
                <a:spcPts val="0"/>
              </a:spcBef>
              <a:buClr>
                <a:schemeClr val="accent1">
                  <a:lumMod val="50000"/>
                </a:schemeClr>
              </a:buClr>
              <a:defRPr/>
            </a:pPr>
            <a:endParaRPr lang="en-US" sz="2400" dirty="0"/>
          </a:p>
          <a:p>
            <a:pPr marL="173038">
              <a:spcBef>
                <a:spcPts val="0"/>
              </a:spcBef>
              <a:buClr>
                <a:schemeClr val="accent1">
                  <a:lumMod val="50000"/>
                </a:schemeClr>
              </a:buClr>
              <a:defRPr/>
            </a:pPr>
            <a:r>
              <a:rPr lang="en-US" sz="2400" dirty="0"/>
              <a:t>Afghanistan</a:t>
            </a:r>
          </a:p>
          <a:p>
            <a:pPr marL="515938" indent="-342900">
              <a:spcBef>
                <a:spcPts val="1200"/>
              </a:spcBef>
              <a:buClr>
                <a:schemeClr val="accent1">
                  <a:lumMod val="50000"/>
                </a:schemeClr>
              </a:buClr>
              <a:buFont typeface="Wingdings" panose="05000000000000000000" pitchFamily="2" charset="2"/>
              <a:buChar char="§"/>
              <a:defRPr/>
            </a:pPr>
            <a:r>
              <a:rPr lang="en-US" sz="2000" b="0" dirty="0"/>
              <a:t>From 15/9/21, refugees coming from Afghanistan via official schemes are exempt from Habitual Residency and Past Presence tests for means-tested benefits.</a:t>
            </a:r>
          </a:p>
        </p:txBody>
      </p:sp>
    </p:spTree>
    <p:extLst>
      <p:ext uri="{BB962C8B-B14F-4D97-AF65-F5344CB8AC3E}">
        <p14:creationId xmlns:p14="http://schemas.microsoft.com/office/powerpoint/2010/main" val="299706248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OTHER NEWS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600200"/>
            <a:ext cx="8458200" cy="4493538"/>
          </a:xfrm>
          <a:prstGeom prst="rect">
            <a:avLst/>
          </a:prstGeom>
          <a:noFill/>
          <a:ln w="9525">
            <a:noFill/>
            <a:miter lim="800000"/>
            <a:headEnd/>
            <a:tailEnd/>
          </a:ln>
        </p:spPr>
        <p:txBody>
          <a:bodyPr>
            <a:spAutoFit/>
          </a:bodyPr>
          <a:lstStyle/>
          <a:p>
            <a:pPr marL="173038">
              <a:spcBef>
                <a:spcPts val="600"/>
              </a:spcBef>
              <a:buClr>
                <a:schemeClr val="accent1">
                  <a:lumMod val="50000"/>
                </a:schemeClr>
              </a:buClr>
              <a:defRPr/>
            </a:pPr>
            <a:r>
              <a:rPr lang="en-US" sz="2400" dirty="0"/>
              <a:t>New-style ESA</a:t>
            </a:r>
          </a:p>
          <a:p>
            <a:pPr marL="515938" indent="-342900">
              <a:spcBef>
                <a:spcPts val="1200"/>
              </a:spcBef>
              <a:buClr>
                <a:schemeClr val="accent1">
                  <a:lumMod val="50000"/>
                </a:schemeClr>
              </a:buClr>
              <a:buFont typeface="Wingdings" panose="05000000000000000000" pitchFamily="2" charset="2"/>
              <a:buChar char="§"/>
              <a:defRPr/>
            </a:pPr>
            <a:r>
              <a:rPr lang="en-US" sz="2000" b="0" dirty="0"/>
              <a:t>Claimants of claims started from 26/4/21 now required to sign claimant commitment which may ask them to undertake work-related activity</a:t>
            </a:r>
          </a:p>
          <a:p>
            <a:pPr marL="515938" indent="-342900">
              <a:spcBef>
                <a:spcPts val="1200"/>
              </a:spcBef>
              <a:buClr>
                <a:schemeClr val="accent1">
                  <a:lumMod val="50000"/>
                </a:schemeClr>
              </a:buClr>
              <a:buFont typeface="Wingdings" panose="05000000000000000000" pitchFamily="2" charset="2"/>
              <a:buChar char="§"/>
              <a:defRPr/>
            </a:pPr>
            <a:endParaRPr lang="en-US" b="0" dirty="0"/>
          </a:p>
          <a:p>
            <a:pPr marL="173038">
              <a:spcBef>
                <a:spcPts val="1200"/>
              </a:spcBef>
              <a:buClr>
                <a:schemeClr val="accent1">
                  <a:lumMod val="50000"/>
                </a:schemeClr>
              </a:buClr>
              <a:defRPr/>
            </a:pPr>
            <a:r>
              <a:rPr lang="en-US" sz="2400" dirty="0"/>
              <a:t>Support for Mortgage Interest Loans</a:t>
            </a:r>
          </a:p>
          <a:p>
            <a:pPr marL="515938" indent="-342900">
              <a:spcBef>
                <a:spcPts val="1200"/>
              </a:spcBef>
              <a:buClr>
                <a:schemeClr val="accent1">
                  <a:lumMod val="50000"/>
                </a:schemeClr>
              </a:buClr>
              <a:buFont typeface="Wingdings" panose="05000000000000000000" pitchFamily="2" charset="2"/>
              <a:buChar char="§"/>
              <a:defRPr/>
            </a:pPr>
            <a:r>
              <a:rPr lang="en-US" sz="2000" b="0" dirty="0"/>
              <a:t>From 15/3/21, SMI loans can be carried onto a new property without having to be repaid – as long as the gap between sale and purchase is less than 12 weeks</a:t>
            </a:r>
          </a:p>
          <a:p>
            <a:pPr marL="515938" indent="-342900">
              <a:spcBef>
                <a:spcPts val="1200"/>
              </a:spcBef>
              <a:buClr>
                <a:schemeClr val="accent1">
                  <a:lumMod val="50000"/>
                </a:schemeClr>
              </a:buClr>
              <a:buFont typeface="Wingdings" panose="05000000000000000000" pitchFamily="2" charset="2"/>
              <a:buChar char="§"/>
              <a:defRPr/>
            </a:pPr>
            <a:endParaRPr lang="en-US" sz="2000" b="0" dirty="0"/>
          </a:p>
          <a:p>
            <a:pPr marL="515938" indent="-342900">
              <a:spcBef>
                <a:spcPts val="1200"/>
              </a:spcBef>
              <a:buClr>
                <a:schemeClr val="accent1">
                  <a:lumMod val="50000"/>
                </a:schemeClr>
              </a:buClr>
              <a:buFont typeface="Wingdings" panose="05000000000000000000" pitchFamily="2" charset="2"/>
              <a:buChar char="§"/>
              <a:defRPr/>
            </a:pPr>
            <a:endParaRPr lang="en-US" sz="2000" b="0" dirty="0"/>
          </a:p>
        </p:txBody>
      </p:sp>
    </p:spTree>
    <p:extLst>
      <p:ext uri="{BB962C8B-B14F-4D97-AF65-F5344CB8AC3E}">
        <p14:creationId xmlns:p14="http://schemas.microsoft.com/office/powerpoint/2010/main" val="19303172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nvSpPr>
        <p:spPr bwMode="auto">
          <a:xfrm>
            <a:off x="762000" y="1828800"/>
            <a:ext cx="7620000" cy="3200400"/>
          </a:xfrm>
          <a:prstGeom prst="rect">
            <a:avLst/>
          </a:prstGeom>
          <a:solidFill>
            <a:schemeClr val="bg2"/>
          </a:solidFill>
          <a:ln w="9525">
            <a:noFill/>
            <a:miter lim="800000"/>
            <a:headEnd/>
            <a:tailEnd/>
          </a:ln>
        </p:spPr>
        <p:txBody>
          <a:bodyPr/>
          <a:lstStyle/>
          <a:p>
            <a:pPr marL="342900" indent="-342900" algn="ctr">
              <a:spcBef>
                <a:spcPct val="20000"/>
              </a:spcBef>
              <a:buClr>
                <a:schemeClr val="bg2"/>
              </a:buClr>
              <a:buSzPct val="75000"/>
              <a:buFont typeface="Wingdings" pitchFamily="2" charset="2"/>
              <a:buNone/>
            </a:pPr>
            <a:endParaRPr lang="en-GB" altLang="en-US" sz="2000" dirty="0">
              <a:solidFill>
                <a:schemeClr val="bg1"/>
              </a:solidFill>
            </a:endParaRP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OTHER ISSUES AND </a:t>
            </a: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FUTURE PROPOSALS</a:t>
            </a:r>
          </a:p>
          <a:p>
            <a:pPr marL="342900" indent="-342900" algn="ctr">
              <a:spcBef>
                <a:spcPts val="3000"/>
              </a:spcBef>
              <a:buClr>
                <a:schemeClr val="bg2"/>
              </a:buClr>
              <a:buSzPct val="75000"/>
              <a:buFont typeface="Wingdings" pitchFamily="2" charset="2"/>
              <a:buNone/>
            </a:pPr>
            <a:endParaRPr lang="en-GB" altLang="zh-CN" sz="4000" dirty="0">
              <a:solidFill>
                <a:schemeClr val="bg1"/>
              </a:solidFill>
              <a:ea typeface="宋体" pitchFamily="2" charset="-122"/>
            </a:endParaRPr>
          </a:p>
        </p:txBody>
      </p:sp>
    </p:spTree>
    <p:extLst>
      <p:ext uri="{BB962C8B-B14F-4D97-AF65-F5344CB8AC3E}">
        <p14:creationId xmlns:p14="http://schemas.microsoft.com/office/powerpoint/2010/main" val="90519334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BEAREAVEMENT BENEFITS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822609"/>
            <a:ext cx="8305800" cy="2369880"/>
          </a:xfrm>
          <a:prstGeom prst="rect">
            <a:avLst/>
          </a:prstGeom>
          <a:noFill/>
          <a:ln w="9525">
            <a:noFill/>
            <a:miter lim="800000"/>
            <a:headEnd/>
            <a:tailEnd/>
          </a:ln>
        </p:spPr>
        <p:txBody>
          <a:bodyPr wrap="square">
            <a:spAutoFit/>
          </a:bodyPr>
          <a:lstStyle/>
          <a:p>
            <a:pPr marL="515938" indent="-342900">
              <a:spcBef>
                <a:spcPts val="1200"/>
              </a:spcBef>
              <a:buClr>
                <a:schemeClr val="accent1">
                  <a:lumMod val="50000"/>
                </a:schemeClr>
              </a:buClr>
              <a:buFont typeface="Wingdings" panose="05000000000000000000" pitchFamily="2" charset="2"/>
              <a:buChar char="§"/>
              <a:defRPr/>
            </a:pPr>
            <a:r>
              <a:rPr lang="en-US" sz="2000" b="0" dirty="0"/>
              <a:t>Government has announced that </a:t>
            </a:r>
            <a:r>
              <a:rPr lang="en-US" sz="2000" dirty="0"/>
              <a:t>bereaved partners </a:t>
            </a:r>
            <a:r>
              <a:rPr lang="en-US" sz="2000" b="0" dirty="0"/>
              <a:t>who are </a:t>
            </a:r>
            <a:r>
              <a:rPr lang="en-US" sz="2000" dirty="0"/>
              <a:t>parents</a:t>
            </a:r>
            <a:r>
              <a:rPr lang="en-US" sz="2000" b="0" dirty="0"/>
              <a:t> will soon be able to claim Bereavement Support Payment or Widowed Parents Allowance without needing to have been married/civil partners</a:t>
            </a:r>
          </a:p>
          <a:p>
            <a:pPr marL="515938" indent="-342900">
              <a:spcBef>
                <a:spcPts val="2400"/>
              </a:spcBef>
              <a:buClr>
                <a:schemeClr val="accent1">
                  <a:lumMod val="50000"/>
                </a:schemeClr>
              </a:buClr>
              <a:buFont typeface="Wingdings" panose="05000000000000000000" pitchFamily="2" charset="2"/>
              <a:buChar char="§"/>
              <a:defRPr/>
            </a:pPr>
            <a:r>
              <a:rPr lang="en-US" sz="2000" b="0" dirty="0"/>
              <a:t>Backdating will be made available to 30/8/2018 where relevant</a:t>
            </a:r>
          </a:p>
          <a:p>
            <a:pPr marL="173038">
              <a:spcBef>
                <a:spcPts val="1200"/>
              </a:spcBef>
              <a:buClr>
                <a:schemeClr val="accent1">
                  <a:lumMod val="50000"/>
                </a:schemeClr>
              </a:buClr>
              <a:defRPr/>
            </a:pPr>
            <a:endParaRPr lang="en-US" b="0" dirty="0"/>
          </a:p>
        </p:txBody>
      </p:sp>
    </p:spTree>
    <p:extLst>
      <p:ext uri="{BB962C8B-B14F-4D97-AF65-F5344CB8AC3E}">
        <p14:creationId xmlns:p14="http://schemas.microsoft.com/office/powerpoint/2010/main" val="9872800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DISABILITY BENEFITS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418554"/>
            <a:ext cx="8458200" cy="4801314"/>
          </a:xfrm>
          <a:prstGeom prst="rect">
            <a:avLst/>
          </a:prstGeom>
          <a:noFill/>
          <a:ln w="9525">
            <a:noFill/>
            <a:miter lim="800000"/>
            <a:headEnd/>
            <a:tailEnd/>
          </a:ln>
        </p:spPr>
        <p:txBody>
          <a:bodyPr>
            <a:spAutoFit/>
          </a:bodyPr>
          <a:lstStyle/>
          <a:p>
            <a:pPr marL="173038">
              <a:spcBef>
                <a:spcPts val="1200"/>
              </a:spcBef>
              <a:buClr>
                <a:schemeClr val="accent1">
                  <a:lumMod val="50000"/>
                </a:schemeClr>
              </a:buClr>
              <a:defRPr/>
            </a:pPr>
            <a:endParaRPr lang="en-US" b="0" dirty="0"/>
          </a:p>
          <a:p>
            <a:pPr marL="173038">
              <a:spcBef>
                <a:spcPts val="1200"/>
              </a:spcBef>
              <a:buClr>
                <a:schemeClr val="accent1">
                  <a:lumMod val="50000"/>
                </a:schemeClr>
              </a:buClr>
              <a:defRPr/>
            </a:pPr>
            <a:r>
              <a:rPr lang="en-US" sz="2400" dirty="0"/>
              <a:t>Health and Disability Green Paper</a:t>
            </a:r>
          </a:p>
          <a:p>
            <a:pPr marL="515938" indent="-342900">
              <a:spcBef>
                <a:spcPts val="1200"/>
              </a:spcBef>
              <a:buClr>
                <a:schemeClr val="accent1">
                  <a:lumMod val="50000"/>
                </a:schemeClr>
              </a:buClr>
              <a:buFont typeface="Wingdings" panose="05000000000000000000" pitchFamily="2" charset="2"/>
              <a:buChar char="§"/>
              <a:defRPr/>
            </a:pPr>
            <a:r>
              <a:rPr lang="en-US" sz="2000" b="0" dirty="0"/>
              <a:t>Consultation on change for PIP and DLA claims and the WCA </a:t>
            </a:r>
          </a:p>
          <a:p>
            <a:pPr marL="515938" indent="-342900">
              <a:spcBef>
                <a:spcPts val="1200"/>
              </a:spcBef>
              <a:buClr>
                <a:schemeClr val="accent1">
                  <a:lumMod val="50000"/>
                </a:schemeClr>
              </a:buClr>
              <a:buFont typeface="Wingdings" panose="05000000000000000000" pitchFamily="2" charset="2"/>
              <a:buChar char="§"/>
              <a:defRPr/>
            </a:pPr>
            <a:r>
              <a:rPr lang="en-US" sz="2000" b="0" dirty="0"/>
              <a:t>Do respond if you can.  Important chance to influence change</a:t>
            </a:r>
          </a:p>
          <a:p>
            <a:pPr marL="515938" indent="-342900">
              <a:spcBef>
                <a:spcPts val="1200"/>
              </a:spcBef>
              <a:buClr>
                <a:schemeClr val="accent1">
                  <a:lumMod val="50000"/>
                </a:schemeClr>
              </a:buClr>
              <a:buFont typeface="Wingdings" panose="05000000000000000000" pitchFamily="2" charset="2"/>
              <a:buChar char="§"/>
              <a:defRPr/>
            </a:pPr>
            <a:r>
              <a:rPr lang="en-US" sz="2000" b="0" dirty="0"/>
              <a:t>Deadline is 11/10/21</a:t>
            </a:r>
          </a:p>
          <a:p>
            <a:pPr marL="515938" indent="-342900">
              <a:spcBef>
                <a:spcPts val="1200"/>
              </a:spcBef>
              <a:buClr>
                <a:schemeClr val="accent1">
                  <a:lumMod val="50000"/>
                </a:schemeClr>
              </a:buClr>
              <a:buFont typeface="Wingdings" panose="05000000000000000000" pitchFamily="2" charset="2"/>
              <a:buChar char="§"/>
              <a:defRPr/>
            </a:pPr>
            <a:endParaRPr lang="en-US" sz="2000" b="0" dirty="0"/>
          </a:p>
          <a:p>
            <a:pPr marL="173038">
              <a:spcBef>
                <a:spcPts val="1200"/>
              </a:spcBef>
              <a:buClr>
                <a:schemeClr val="accent1">
                  <a:lumMod val="50000"/>
                </a:schemeClr>
              </a:buClr>
              <a:defRPr/>
            </a:pPr>
            <a:r>
              <a:rPr lang="en-US" sz="2400" dirty="0"/>
              <a:t>Terminal Illness</a:t>
            </a:r>
          </a:p>
          <a:p>
            <a:pPr marL="515938" indent="-342900">
              <a:spcBef>
                <a:spcPts val="1200"/>
              </a:spcBef>
              <a:buClr>
                <a:schemeClr val="accent1">
                  <a:lumMod val="50000"/>
                </a:schemeClr>
              </a:buClr>
              <a:buFont typeface="Wingdings" panose="05000000000000000000" pitchFamily="2" charset="2"/>
              <a:buChar char="§"/>
              <a:defRPr/>
            </a:pPr>
            <a:r>
              <a:rPr lang="en-US" sz="2000" b="0" dirty="0"/>
              <a:t>Government announced plans to extend definition of terminal illness for “special circumstances” claims (from 6 months to 12 months life expectancy)</a:t>
            </a:r>
          </a:p>
          <a:p>
            <a:pPr marL="515938" indent="-342900">
              <a:spcBef>
                <a:spcPts val="1200"/>
              </a:spcBef>
              <a:buClr>
                <a:schemeClr val="accent1">
                  <a:lumMod val="50000"/>
                </a:schemeClr>
              </a:buClr>
              <a:buFont typeface="Wingdings" panose="05000000000000000000" pitchFamily="2" charset="2"/>
              <a:buChar char="§"/>
              <a:defRPr/>
            </a:pPr>
            <a:endParaRPr lang="en-US" sz="2000" b="0" dirty="0"/>
          </a:p>
        </p:txBody>
      </p:sp>
    </p:spTree>
    <p:extLst>
      <p:ext uri="{BB962C8B-B14F-4D97-AF65-F5344CB8AC3E}">
        <p14:creationId xmlns:p14="http://schemas.microsoft.com/office/powerpoint/2010/main" val="377308312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POST OFFICE CARD ACCOUNTS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600200"/>
            <a:ext cx="8458200" cy="3139321"/>
          </a:xfrm>
          <a:prstGeom prst="rect">
            <a:avLst/>
          </a:prstGeom>
          <a:noFill/>
          <a:ln w="9525">
            <a:noFill/>
            <a:miter lim="800000"/>
            <a:headEnd/>
            <a:tailEnd/>
          </a:ln>
        </p:spPr>
        <p:txBody>
          <a:bodyPr>
            <a:spAutoFit/>
          </a:bodyPr>
          <a:lstStyle/>
          <a:p>
            <a:pPr marL="515938" indent="-342900">
              <a:spcBef>
                <a:spcPts val="1200"/>
              </a:spcBef>
              <a:buClr>
                <a:schemeClr val="accent1">
                  <a:lumMod val="50000"/>
                </a:schemeClr>
              </a:buClr>
              <a:buFont typeface="Wingdings" panose="05000000000000000000" pitchFamily="2" charset="2"/>
              <a:buChar char="§"/>
              <a:defRPr/>
            </a:pPr>
            <a:r>
              <a:rPr lang="en-US" sz="2000" b="0" dirty="0"/>
              <a:t>Were due to be closed by now.  However, deadline has been extended to November 2022</a:t>
            </a:r>
          </a:p>
          <a:p>
            <a:pPr marL="515938" indent="-342900">
              <a:spcBef>
                <a:spcPts val="2400"/>
              </a:spcBef>
              <a:buClr>
                <a:schemeClr val="accent1">
                  <a:lumMod val="50000"/>
                </a:schemeClr>
              </a:buClr>
              <a:buFont typeface="Wingdings" panose="05000000000000000000" pitchFamily="2" charset="2"/>
              <a:buChar char="§"/>
              <a:defRPr/>
            </a:pPr>
            <a:r>
              <a:rPr lang="en-US" sz="2000" b="0" dirty="0"/>
              <a:t>Cannot make new applications</a:t>
            </a:r>
          </a:p>
          <a:p>
            <a:pPr marL="973138" lvl="1" indent="-342900">
              <a:spcBef>
                <a:spcPts val="1200"/>
              </a:spcBef>
              <a:buClr>
                <a:schemeClr val="accent1">
                  <a:lumMod val="50000"/>
                </a:schemeClr>
              </a:buClr>
              <a:buFont typeface="Wingdings" panose="05000000000000000000" pitchFamily="2" charset="2"/>
              <a:buChar char="§"/>
              <a:defRPr/>
            </a:pPr>
            <a:r>
              <a:rPr lang="en-US" sz="2000" b="0" dirty="0"/>
              <a:t>Need to use Payment Exception Service instead via </a:t>
            </a:r>
            <a:r>
              <a:rPr lang="en-US" sz="2000" b="0" dirty="0" err="1"/>
              <a:t>PayPoints</a:t>
            </a:r>
            <a:endParaRPr lang="en-US" sz="2000" b="0" dirty="0"/>
          </a:p>
          <a:p>
            <a:pPr marL="515938" indent="-342900">
              <a:spcBef>
                <a:spcPts val="1200"/>
              </a:spcBef>
              <a:buClr>
                <a:schemeClr val="accent1">
                  <a:lumMod val="50000"/>
                </a:schemeClr>
              </a:buClr>
              <a:buFont typeface="Wingdings" panose="05000000000000000000" pitchFamily="2" charset="2"/>
              <a:buChar char="§"/>
              <a:defRPr/>
            </a:pPr>
            <a:endParaRPr lang="en-US" b="0" dirty="0"/>
          </a:p>
          <a:p>
            <a:pPr marL="515938" indent="-342900">
              <a:spcBef>
                <a:spcPts val="1200"/>
              </a:spcBef>
              <a:buClr>
                <a:schemeClr val="accent1">
                  <a:lumMod val="50000"/>
                </a:schemeClr>
              </a:buClr>
              <a:buFont typeface="Wingdings" panose="05000000000000000000" pitchFamily="2" charset="2"/>
              <a:buChar char="§"/>
              <a:defRPr/>
            </a:pPr>
            <a:endParaRPr lang="en-US" sz="2000" b="0" dirty="0"/>
          </a:p>
          <a:p>
            <a:pPr marL="515938" indent="-342900">
              <a:spcBef>
                <a:spcPts val="1200"/>
              </a:spcBef>
              <a:buClr>
                <a:schemeClr val="accent1">
                  <a:lumMod val="50000"/>
                </a:schemeClr>
              </a:buClr>
              <a:buFont typeface="Wingdings" panose="05000000000000000000" pitchFamily="2" charset="2"/>
              <a:buChar char="§"/>
              <a:defRPr/>
            </a:pPr>
            <a:endParaRPr lang="en-US" sz="2000" b="0" dirty="0"/>
          </a:p>
        </p:txBody>
      </p:sp>
    </p:spTree>
    <p:extLst>
      <p:ext uri="{BB962C8B-B14F-4D97-AF65-F5344CB8AC3E}">
        <p14:creationId xmlns:p14="http://schemas.microsoft.com/office/powerpoint/2010/main" val="15367589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nvSpPr>
        <p:spPr bwMode="auto">
          <a:xfrm>
            <a:off x="762000" y="1828800"/>
            <a:ext cx="7620000" cy="3200400"/>
          </a:xfrm>
          <a:prstGeom prst="rect">
            <a:avLst/>
          </a:prstGeom>
          <a:solidFill>
            <a:schemeClr val="bg2"/>
          </a:solidFill>
          <a:ln w="9525">
            <a:noFill/>
            <a:miter lim="800000"/>
            <a:headEnd/>
            <a:tailEnd/>
          </a:ln>
        </p:spPr>
        <p:txBody>
          <a:bodyPr/>
          <a:lstStyle/>
          <a:p>
            <a:pPr marL="342900" indent="-342900" algn="ctr">
              <a:spcBef>
                <a:spcPct val="20000"/>
              </a:spcBef>
              <a:buClr>
                <a:schemeClr val="bg2"/>
              </a:buClr>
              <a:buSzPct val="75000"/>
              <a:buFont typeface="Wingdings" pitchFamily="2" charset="2"/>
              <a:buNone/>
            </a:pPr>
            <a:endParaRPr lang="en-GB" altLang="en-US" sz="2000" dirty="0">
              <a:solidFill>
                <a:schemeClr val="bg1"/>
              </a:solidFill>
            </a:endParaRP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COVID-19</a:t>
            </a:r>
          </a:p>
          <a:p>
            <a:pPr marL="342900" indent="-342900" algn="ctr">
              <a:spcBef>
                <a:spcPts val="3000"/>
              </a:spcBef>
              <a:buClr>
                <a:schemeClr val="bg2"/>
              </a:buClr>
              <a:buSzPct val="75000"/>
              <a:buFont typeface="Wingdings" pitchFamily="2" charset="2"/>
              <a:buNone/>
            </a:pPr>
            <a:r>
              <a:rPr lang="en-GB" altLang="en-US" sz="4000" dirty="0">
                <a:solidFill>
                  <a:schemeClr val="bg1"/>
                </a:solidFill>
                <a:ea typeface="宋体" pitchFamily="2" charset="-122"/>
              </a:rPr>
              <a:t>CHANGES</a:t>
            </a:r>
            <a:endParaRPr lang="en-GB" altLang="en-US" sz="5200" dirty="0">
              <a:solidFill>
                <a:schemeClr val="bg1"/>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SOCIAL CARE - TAX INCREASES</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731526"/>
            <a:ext cx="8458200" cy="4216539"/>
          </a:xfrm>
          <a:prstGeom prst="rect">
            <a:avLst/>
          </a:prstGeom>
          <a:noFill/>
          <a:ln w="9525">
            <a:noFill/>
            <a:miter lim="800000"/>
            <a:headEnd/>
            <a:tailEnd/>
          </a:ln>
        </p:spPr>
        <p:txBody>
          <a:bodyPr>
            <a:spAutoFit/>
          </a:bodyPr>
          <a:lstStyle/>
          <a:p>
            <a:pPr marL="515938" indent="-342900">
              <a:spcBef>
                <a:spcPts val="1200"/>
              </a:spcBef>
              <a:buClr>
                <a:schemeClr val="accent1">
                  <a:lumMod val="50000"/>
                </a:schemeClr>
              </a:buClr>
              <a:buFont typeface="Wingdings" panose="05000000000000000000" pitchFamily="2" charset="2"/>
              <a:buChar char="§"/>
              <a:defRPr/>
            </a:pPr>
            <a:r>
              <a:rPr lang="en-US" sz="2000" b="0" dirty="0"/>
              <a:t>From April 2022, 1.25% increase to NI and dividend tax rates</a:t>
            </a:r>
          </a:p>
          <a:p>
            <a:pPr marL="515938" indent="-342900">
              <a:spcBef>
                <a:spcPts val="2400"/>
              </a:spcBef>
              <a:buClr>
                <a:schemeClr val="accent1">
                  <a:lumMod val="50000"/>
                </a:schemeClr>
              </a:buClr>
              <a:buFont typeface="Wingdings" panose="05000000000000000000" pitchFamily="2" charset="2"/>
              <a:buChar char="§"/>
              <a:defRPr/>
            </a:pPr>
            <a:r>
              <a:rPr lang="en-US" sz="2000" b="0" dirty="0"/>
              <a:t>Proposals</a:t>
            </a:r>
            <a:r>
              <a:rPr lang="en-US" sz="2000" b="0" i="1" dirty="0"/>
              <a:t> </a:t>
            </a:r>
            <a:r>
              <a:rPr lang="en-US" sz="2000" b="0" dirty="0"/>
              <a:t>from October 2023 in England:</a:t>
            </a:r>
          </a:p>
          <a:p>
            <a:pPr marL="973138" lvl="1" indent="-342900">
              <a:spcBef>
                <a:spcPts val="1200"/>
              </a:spcBef>
              <a:buClr>
                <a:schemeClr val="accent1">
                  <a:lumMod val="50000"/>
                </a:schemeClr>
              </a:buClr>
              <a:buFont typeface="Wingdings" panose="05000000000000000000" pitchFamily="2" charset="2"/>
              <a:buChar char="§"/>
              <a:defRPr/>
            </a:pPr>
            <a:r>
              <a:rPr lang="en-US" sz="2000" b="0" dirty="0"/>
              <a:t>Cap of £86k lifetime spend on personal care, if capital assets are over £100k</a:t>
            </a:r>
          </a:p>
          <a:p>
            <a:pPr marL="973138" lvl="1" indent="-342900">
              <a:spcBef>
                <a:spcPts val="1200"/>
              </a:spcBef>
              <a:buClr>
                <a:schemeClr val="accent1">
                  <a:lumMod val="50000"/>
                </a:schemeClr>
              </a:buClr>
              <a:buFont typeface="Wingdings" panose="05000000000000000000" pitchFamily="2" charset="2"/>
              <a:buChar char="§"/>
              <a:defRPr/>
            </a:pPr>
            <a:r>
              <a:rPr lang="en-US" sz="2000" b="0" dirty="0"/>
              <a:t>No contribution to care costs from</a:t>
            </a:r>
            <a:r>
              <a:rPr lang="en-US" sz="2000" b="0" i="1" dirty="0"/>
              <a:t> </a:t>
            </a:r>
            <a:r>
              <a:rPr lang="en-US" sz="2000" b="0" dirty="0"/>
              <a:t>capital, if assets are less than £20k.  </a:t>
            </a:r>
            <a:r>
              <a:rPr lang="en-US" b="0" dirty="0"/>
              <a:t>(</a:t>
            </a:r>
            <a:r>
              <a:rPr lang="en-US" dirty="0"/>
              <a:t>NB</a:t>
            </a:r>
            <a:r>
              <a:rPr lang="en-US" b="0" dirty="0"/>
              <a:t>  But there still may have to be a contribution from income)</a:t>
            </a:r>
          </a:p>
          <a:p>
            <a:pPr marL="973138" lvl="1" indent="-342900">
              <a:spcBef>
                <a:spcPts val="1200"/>
              </a:spcBef>
              <a:buClr>
                <a:schemeClr val="accent1">
                  <a:lumMod val="50000"/>
                </a:schemeClr>
              </a:buClr>
              <a:buFont typeface="Wingdings" panose="05000000000000000000" pitchFamily="2" charset="2"/>
              <a:buChar char="§"/>
              <a:defRPr/>
            </a:pPr>
            <a:r>
              <a:rPr lang="en-US" sz="2000" b="0" dirty="0"/>
              <a:t>In between £20k and £100k capital, care costs will be capped at 20% of a person’s “chargeable” assets per year</a:t>
            </a:r>
          </a:p>
          <a:p>
            <a:pPr marL="973138" lvl="1" indent="-342900">
              <a:spcBef>
                <a:spcPts val="1200"/>
              </a:spcBef>
              <a:buClr>
                <a:schemeClr val="accent1">
                  <a:lumMod val="50000"/>
                </a:schemeClr>
              </a:buClr>
              <a:buFont typeface="Wingdings" panose="05000000000000000000" pitchFamily="2" charset="2"/>
              <a:buChar char="§"/>
              <a:defRPr/>
            </a:pPr>
            <a:r>
              <a:rPr lang="en-US" sz="2000" b="0" dirty="0"/>
              <a:t>Any other </a:t>
            </a:r>
            <a:r>
              <a:rPr lang="en-US" sz="2000" b="0"/>
              <a:t>care cost charges </a:t>
            </a:r>
            <a:r>
              <a:rPr lang="en-US" sz="2000" b="0" dirty="0"/>
              <a:t>will be paid for by local authorities</a:t>
            </a:r>
          </a:p>
          <a:p>
            <a:pPr marL="173038">
              <a:spcBef>
                <a:spcPts val="1200"/>
              </a:spcBef>
              <a:buClr>
                <a:schemeClr val="accent1">
                  <a:lumMod val="50000"/>
                </a:schemeClr>
              </a:buClr>
              <a:defRPr/>
            </a:pPr>
            <a:endParaRPr lang="en-US" b="0" dirty="0"/>
          </a:p>
        </p:txBody>
      </p:sp>
    </p:spTree>
    <p:extLst>
      <p:ext uri="{BB962C8B-B14F-4D97-AF65-F5344CB8AC3E}">
        <p14:creationId xmlns:p14="http://schemas.microsoft.com/office/powerpoint/2010/main" val="15609206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04800"/>
            <a:ext cx="9144000" cy="1295400"/>
          </a:xfrm>
        </p:spPr>
        <p:txBody>
          <a:bodyPr/>
          <a:lstStyle/>
          <a:p>
            <a:pPr algn="ctr" eaLnBrk="1" hangingPunct="1">
              <a:defRPr/>
            </a:pPr>
            <a:r>
              <a:rPr lang="en-GB" b="1" dirty="0">
                <a:ea typeface="宋体" pitchFamily="2" charset="-122"/>
              </a:rPr>
              <a:t>UNIVERSAL CREDIT</a:t>
            </a:r>
            <a:endParaRPr lang="en-US" sz="1800" dirty="0"/>
          </a:p>
        </p:txBody>
      </p:sp>
      <p:sp>
        <p:nvSpPr>
          <p:cNvPr id="151555" name="Text Box 3"/>
          <p:cNvSpPr txBox="1">
            <a:spLocks noChangeArrowheads="1"/>
          </p:cNvSpPr>
          <p:nvPr/>
        </p:nvSpPr>
        <p:spPr bwMode="auto">
          <a:xfrm>
            <a:off x="457200" y="1524000"/>
            <a:ext cx="8153400" cy="4293483"/>
          </a:xfrm>
          <a:prstGeom prst="rect">
            <a:avLst/>
          </a:prstGeom>
          <a:noFill/>
          <a:ln w="9525">
            <a:noFill/>
            <a:miter lim="800000"/>
            <a:headEnd/>
            <a:tailEnd/>
          </a:ln>
        </p:spPr>
        <p:txBody>
          <a:bodyPr wrap="square">
            <a:spAutoFit/>
          </a:bodyPr>
          <a:lstStyle/>
          <a:p>
            <a:pPr marL="531813" indent="-358775">
              <a:spcBef>
                <a:spcPts val="600"/>
              </a:spcBef>
              <a:buClr>
                <a:schemeClr val="accent1">
                  <a:lumMod val="50000"/>
                </a:schemeClr>
              </a:buClr>
              <a:defRPr/>
            </a:pPr>
            <a:r>
              <a:rPr lang="en-GB" sz="2400" dirty="0"/>
              <a:t>£20pw uplift – in Standard Allowance</a:t>
            </a:r>
          </a:p>
          <a:p>
            <a:pPr marL="742950" lvl="1" indent="-285750">
              <a:spcBef>
                <a:spcPts val="600"/>
              </a:spcBef>
              <a:buClr>
                <a:schemeClr val="accent1">
                  <a:lumMod val="50000"/>
                </a:schemeClr>
              </a:buClr>
              <a:buFont typeface="Wingdings" pitchFamily="2" charset="2"/>
              <a:buChar char="§"/>
              <a:defRPr/>
            </a:pPr>
            <a:r>
              <a:rPr lang="en-GB" sz="2000" b="0" dirty="0"/>
              <a:t>Ending today</a:t>
            </a:r>
          </a:p>
          <a:p>
            <a:pPr marL="742950" lvl="1" indent="-285750">
              <a:spcBef>
                <a:spcPts val="600"/>
              </a:spcBef>
              <a:buClr>
                <a:schemeClr val="accent1">
                  <a:lumMod val="50000"/>
                </a:schemeClr>
              </a:buClr>
              <a:buFont typeface="Wingdings" pitchFamily="2" charset="2"/>
              <a:buChar char="§"/>
              <a:defRPr/>
            </a:pPr>
            <a:r>
              <a:rPr lang="en-GB" sz="2000" b="0" dirty="0"/>
              <a:t>Payments from assessment periods ending from tomorrow onwards will not include the uplift</a:t>
            </a:r>
          </a:p>
          <a:p>
            <a:pPr marL="531813" indent="-358775">
              <a:spcBef>
                <a:spcPts val="600"/>
              </a:spcBef>
              <a:buClr>
                <a:schemeClr val="accent1">
                  <a:lumMod val="50000"/>
                </a:schemeClr>
              </a:buClr>
              <a:defRPr/>
            </a:pPr>
            <a:endParaRPr lang="en-GB" sz="1000" b="0" dirty="0"/>
          </a:p>
          <a:p>
            <a:pPr marL="531813" indent="-358775">
              <a:spcBef>
                <a:spcPts val="600"/>
              </a:spcBef>
              <a:buClr>
                <a:schemeClr val="accent1">
                  <a:lumMod val="50000"/>
                </a:schemeClr>
              </a:buClr>
              <a:defRPr/>
            </a:pPr>
            <a:endParaRPr lang="en-GB" sz="1000" b="0" dirty="0"/>
          </a:p>
          <a:p>
            <a:pPr marL="531813" indent="-358775">
              <a:spcBef>
                <a:spcPts val="600"/>
              </a:spcBef>
              <a:buClr>
                <a:schemeClr val="accent1">
                  <a:lumMod val="50000"/>
                </a:schemeClr>
              </a:buClr>
              <a:defRPr/>
            </a:pPr>
            <a:r>
              <a:rPr lang="en-GB" sz="2400" dirty="0"/>
              <a:t>Minimum Income Floor (MIF) – For self-employed</a:t>
            </a:r>
          </a:p>
          <a:p>
            <a:pPr marL="742950" lvl="1" indent="-285750">
              <a:spcBef>
                <a:spcPts val="600"/>
              </a:spcBef>
              <a:buClr>
                <a:schemeClr val="accent1">
                  <a:lumMod val="50000"/>
                </a:schemeClr>
              </a:buClr>
              <a:buFont typeface="Wingdings" pitchFamily="2" charset="2"/>
              <a:buChar char="§"/>
              <a:defRPr/>
            </a:pPr>
            <a:r>
              <a:rPr lang="en-GB" sz="2000" b="0" dirty="0"/>
              <a:t>MIF was reintroduced from 31/7/21</a:t>
            </a:r>
          </a:p>
          <a:p>
            <a:pPr marL="742950" lvl="1" indent="-285750">
              <a:spcBef>
                <a:spcPts val="600"/>
              </a:spcBef>
              <a:buClr>
                <a:schemeClr val="accent1">
                  <a:lumMod val="50000"/>
                </a:schemeClr>
              </a:buClr>
              <a:buFont typeface="Wingdings" pitchFamily="2" charset="2"/>
              <a:buChar char="§"/>
              <a:defRPr/>
            </a:pPr>
            <a:r>
              <a:rPr lang="en-GB" sz="2000" b="0" dirty="0"/>
              <a:t>Work Coach can use discretion to not apply MIF for up to 6 assessment periods until July 2022</a:t>
            </a:r>
          </a:p>
          <a:p>
            <a:pPr marL="1200150" lvl="2" indent="-285750">
              <a:spcBef>
                <a:spcPts val="600"/>
              </a:spcBef>
              <a:buClr>
                <a:schemeClr val="accent1">
                  <a:lumMod val="50000"/>
                </a:schemeClr>
              </a:buClr>
              <a:buFont typeface="Wingdings" pitchFamily="2" charset="2"/>
              <a:buChar char="§"/>
              <a:defRPr/>
            </a:pPr>
            <a:r>
              <a:rPr lang="en-GB" sz="2000" b="0" dirty="0"/>
              <a:t>No more than two assessment periods in a row</a:t>
            </a:r>
          </a:p>
          <a:p>
            <a:pPr marL="1200150" lvl="2" indent="-285750">
              <a:spcBef>
                <a:spcPts val="600"/>
              </a:spcBef>
              <a:buClr>
                <a:schemeClr val="accent1">
                  <a:lumMod val="50000"/>
                </a:schemeClr>
              </a:buClr>
              <a:buFont typeface="Wingdings" pitchFamily="2" charset="2"/>
              <a:buChar char="§"/>
              <a:defRPr/>
            </a:pPr>
            <a:r>
              <a:rPr lang="en-GB" sz="2000" b="0" dirty="0"/>
              <a:t>Has to be because business still affected by </a:t>
            </a:r>
            <a:r>
              <a:rPr lang="en-GB" sz="2000" b="0" dirty="0" err="1"/>
              <a:t>Covid</a:t>
            </a:r>
            <a:r>
              <a:rPr lang="en-GB" sz="2000" b="0" dirty="0"/>
              <a:t> </a:t>
            </a:r>
            <a:endParaRPr lang="en-GB" sz="2000" b="0" dirty="0">
              <a:solidFill>
                <a:srgbClr val="FF0000"/>
              </a:solidFill>
            </a:endParaRPr>
          </a:p>
        </p:txBody>
      </p:sp>
    </p:spTree>
    <p:extLst>
      <p:ext uri="{BB962C8B-B14F-4D97-AF65-F5344CB8AC3E}">
        <p14:creationId xmlns:p14="http://schemas.microsoft.com/office/powerpoint/2010/main" val="70695017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155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1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55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155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155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155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15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04800"/>
            <a:ext cx="9144000" cy="1295400"/>
          </a:xfrm>
        </p:spPr>
        <p:txBody>
          <a:bodyPr/>
          <a:lstStyle/>
          <a:p>
            <a:pPr algn="ctr" eaLnBrk="1" hangingPunct="1">
              <a:defRPr/>
            </a:pPr>
            <a:r>
              <a:rPr lang="en-GB" b="1" dirty="0">
                <a:ea typeface="宋体" pitchFamily="2" charset="-122"/>
              </a:rPr>
              <a:t>OTHER COVID-19 CHANGES</a:t>
            </a:r>
            <a:endParaRPr lang="en-US" sz="1800" dirty="0"/>
          </a:p>
        </p:txBody>
      </p:sp>
      <p:sp>
        <p:nvSpPr>
          <p:cNvPr id="151555" name="Text Box 3"/>
          <p:cNvSpPr txBox="1">
            <a:spLocks noChangeArrowheads="1"/>
          </p:cNvSpPr>
          <p:nvPr/>
        </p:nvSpPr>
        <p:spPr bwMode="auto">
          <a:xfrm>
            <a:off x="381000" y="1600200"/>
            <a:ext cx="8153400" cy="3524042"/>
          </a:xfrm>
          <a:prstGeom prst="rect">
            <a:avLst/>
          </a:prstGeom>
          <a:noFill/>
          <a:ln w="9525">
            <a:noFill/>
            <a:miter lim="800000"/>
            <a:headEnd/>
            <a:tailEnd/>
          </a:ln>
        </p:spPr>
        <p:txBody>
          <a:bodyPr wrap="square">
            <a:spAutoFit/>
          </a:bodyPr>
          <a:lstStyle/>
          <a:p>
            <a:pPr marL="531813" indent="-358775">
              <a:spcBef>
                <a:spcPts val="600"/>
              </a:spcBef>
              <a:buClr>
                <a:schemeClr val="accent1">
                  <a:lumMod val="50000"/>
                </a:schemeClr>
              </a:buClr>
              <a:defRPr/>
            </a:pPr>
            <a:r>
              <a:rPr lang="en-US" sz="2400" dirty="0"/>
              <a:t>Coronavirus Job Retention Scheme (CJRS)</a:t>
            </a:r>
          </a:p>
          <a:p>
            <a:pPr marL="989013" lvl="1" indent="-358775">
              <a:spcBef>
                <a:spcPts val="600"/>
              </a:spcBef>
              <a:buClr>
                <a:schemeClr val="accent1">
                  <a:lumMod val="50000"/>
                </a:schemeClr>
              </a:buClr>
              <a:buFont typeface="Wingdings" pitchFamily="2" charset="2"/>
              <a:buChar char="§"/>
              <a:defRPr/>
            </a:pPr>
            <a:r>
              <a:rPr lang="en-US" sz="2000" b="0" dirty="0"/>
              <a:t>Ends today</a:t>
            </a:r>
          </a:p>
          <a:p>
            <a:pPr marL="989013" lvl="1" indent="-358775">
              <a:spcBef>
                <a:spcPts val="600"/>
              </a:spcBef>
              <a:buClr>
                <a:schemeClr val="accent1">
                  <a:lumMod val="50000"/>
                </a:schemeClr>
              </a:buClr>
              <a:buFont typeface="Wingdings" pitchFamily="2" charset="2"/>
              <a:buChar char="§"/>
              <a:defRPr/>
            </a:pPr>
            <a:r>
              <a:rPr lang="en-US" sz="2000" b="0" dirty="0"/>
              <a:t>Employers will not be able to claim for help to pay furloughed employees beyond today </a:t>
            </a:r>
            <a:endParaRPr lang="en-US" sz="1000" b="0" dirty="0"/>
          </a:p>
          <a:p>
            <a:pPr marL="989013" lvl="1" indent="-358775">
              <a:spcBef>
                <a:spcPts val="600"/>
              </a:spcBef>
              <a:buClr>
                <a:schemeClr val="accent1">
                  <a:lumMod val="50000"/>
                </a:schemeClr>
              </a:buClr>
              <a:buFont typeface="Wingdings" pitchFamily="2" charset="2"/>
              <a:buChar char="§"/>
              <a:defRPr/>
            </a:pPr>
            <a:endParaRPr lang="en-US" sz="1000" b="0" dirty="0"/>
          </a:p>
          <a:p>
            <a:pPr marL="531813" indent="-358775">
              <a:spcBef>
                <a:spcPts val="1800"/>
              </a:spcBef>
              <a:buClr>
                <a:schemeClr val="accent1">
                  <a:lumMod val="50000"/>
                </a:schemeClr>
              </a:buClr>
              <a:defRPr/>
            </a:pPr>
            <a:r>
              <a:rPr lang="en-US" sz="2400" dirty="0"/>
              <a:t>Self-Employment Income Support scheme (SEISS) </a:t>
            </a:r>
          </a:p>
          <a:p>
            <a:pPr marL="989013" lvl="1" indent="-358775">
              <a:spcBef>
                <a:spcPts val="600"/>
              </a:spcBef>
              <a:buClr>
                <a:schemeClr val="accent1">
                  <a:lumMod val="50000"/>
                </a:schemeClr>
              </a:buClr>
              <a:buFont typeface="Wingdings" pitchFamily="2" charset="2"/>
              <a:buChar char="§"/>
              <a:defRPr/>
            </a:pPr>
            <a:r>
              <a:rPr lang="en-US" sz="2000" b="0" dirty="0"/>
              <a:t>Applications for 5</a:t>
            </a:r>
            <a:r>
              <a:rPr lang="en-US" sz="2000" b="0" baseline="30000" dirty="0"/>
              <a:t>th</a:t>
            </a:r>
            <a:r>
              <a:rPr lang="en-US" sz="2000" b="0" dirty="0"/>
              <a:t> grant close today</a:t>
            </a:r>
          </a:p>
          <a:p>
            <a:pPr marL="989013" lvl="1" indent="-358775">
              <a:spcBef>
                <a:spcPts val="600"/>
              </a:spcBef>
              <a:buClr>
                <a:schemeClr val="accent1">
                  <a:lumMod val="50000"/>
                </a:schemeClr>
              </a:buClr>
              <a:buFont typeface="Wingdings" pitchFamily="2" charset="2"/>
              <a:buChar char="§"/>
              <a:defRPr/>
            </a:pPr>
            <a:r>
              <a:rPr lang="en-US" sz="2000" b="0" dirty="0"/>
              <a:t>If turnover down by more than 30%, up to £7,500 can be paid</a:t>
            </a:r>
            <a:endParaRPr lang="en-US" sz="2000" b="0" dirty="0">
              <a:solidFill>
                <a:srgbClr val="FF0000"/>
              </a:solidFill>
            </a:endParaRPr>
          </a:p>
          <a:p>
            <a:pPr marL="989013" lvl="1" indent="-358775">
              <a:spcBef>
                <a:spcPts val="600"/>
              </a:spcBef>
              <a:buClr>
                <a:schemeClr val="accent1">
                  <a:lumMod val="50000"/>
                </a:schemeClr>
              </a:buClr>
              <a:buFont typeface="Wingdings" pitchFamily="2" charset="2"/>
              <a:buChar char="§"/>
              <a:defRPr/>
            </a:pPr>
            <a:r>
              <a:rPr lang="en-US" sz="2000" b="0" dirty="0"/>
              <a:t>If turnover down by less than 30%, up to £2,850 can be paid</a:t>
            </a:r>
            <a:endParaRPr lang="en-US" sz="2000" b="0" dirty="0">
              <a:solidFill>
                <a:srgbClr val="FF0000"/>
              </a:solidFill>
            </a:endParaRPr>
          </a:p>
        </p:txBody>
      </p:sp>
    </p:spTree>
    <p:extLst>
      <p:ext uri="{BB962C8B-B14F-4D97-AF65-F5344CB8AC3E}">
        <p14:creationId xmlns:p14="http://schemas.microsoft.com/office/powerpoint/2010/main" val="4066275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155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15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155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155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155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15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nvSpPr>
        <p:spPr bwMode="auto">
          <a:xfrm>
            <a:off x="762000" y="1828800"/>
            <a:ext cx="7620000" cy="3200400"/>
          </a:xfrm>
          <a:prstGeom prst="rect">
            <a:avLst/>
          </a:prstGeom>
          <a:solidFill>
            <a:schemeClr val="bg2"/>
          </a:solidFill>
          <a:ln w="9525">
            <a:noFill/>
            <a:miter lim="800000"/>
            <a:headEnd/>
            <a:tailEnd/>
          </a:ln>
        </p:spPr>
        <p:txBody>
          <a:bodyPr/>
          <a:lstStyle/>
          <a:p>
            <a:pPr marL="342900" indent="-342900" algn="ctr">
              <a:spcBef>
                <a:spcPct val="20000"/>
              </a:spcBef>
              <a:buClr>
                <a:schemeClr val="bg2"/>
              </a:buClr>
              <a:buSzPct val="75000"/>
              <a:buFont typeface="Wingdings" pitchFamily="2" charset="2"/>
              <a:buNone/>
            </a:pPr>
            <a:endParaRPr lang="en-GB" altLang="en-US" sz="2000" dirty="0">
              <a:solidFill>
                <a:schemeClr val="bg1"/>
              </a:solidFill>
            </a:endParaRP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UNIVERSAL CREDIT </a:t>
            </a:r>
          </a:p>
          <a:p>
            <a:pPr marL="342900" indent="-342900" algn="ctr">
              <a:spcBef>
                <a:spcPts val="3000"/>
              </a:spcBef>
              <a:buClr>
                <a:schemeClr val="bg2"/>
              </a:buClr>
              <a:buSzPct val="75000"/>
              <a:buFont typeface="Wingdings" pitchFamily="2" charset="2"/>
              <a:buNone/>
            </a:pPr>
            <a:r>
              <a:rPr lang="en-GB" altLang="zh-CN" sz="4000" dirty="0">
                <a:solidFill>
                  <a:schemeClr val="bg1"/>
                </a:solidFill>
                <a:ea typeface="宋体" pitchFamily="2" charset="-122"/>
              </a:rPr>
              <a:t>OTHER CHANGES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UNIVERSAL CREDIT</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524000"/>
            <a:ext cx="8458200" cy="5062924"/>
          </a:xfrm>
          <a:prstGeom prst="rect">
            <a:avLst/>
          </a:prstGeom>
          <a:noFill/>
          <a:ln w="9525">
            <a:noFill/>
            <a:miter lim="800000"/>
            <a:headEnd/>
            <a:tailEnd/>
          </a:ln>
        </p:spPr>
        <p:txBody>
          <a:bodyPr wrap="square">
            <a:spAutoFit/>
          </a:bodyPr>
          <a:lstStyle/>
          <a:p>
            <a:pPr marL="173038">
              <a:spcBef>
                <a:spcPts val="600"/>
              </a:spcBef>
              <a:buClr>
                <a:schemeClr val="accent1">
                  <a:lumMod val="50000"/>
                </a:schemeClr>
              </a:buClr>
              <a:defRPr/>
            </a:pPr>
            <a:r>
              <a:rPr lang="en-GB" sz="2400" dirty="0"/>
              <a:t>Managed Migration</a:t>
            </a:r>
            <a:endParaRPr lang="en-GB" sz="2400" b="0" dirty="0"/>
          </a:p>
          <a:p>
            <a:pPr marL="630238" indent="-457200">
              <a:spcBef>
                <a:spcPts val="600"/>
              </a:spcBef>
              <a:buClr>
                <a:schemeClr val="accent1">
                  <a:lumMod val="50000"/>
                </a:schemeClr>
              </a:buClr>
              <a:buFont typeface="Arial" panose="020B0604020202020204" pitchFamily="34" charset="0"/>
              <a:buChar char="•"/>
              <a:defRPr/>
            </a:pPr>
            <a:r>
              <a:rPr lang="en-GB" sz="2000" b="0" dirty="0"/>
              <a:t>DWP appear to be tendering for digital solution software</a:t>
            </a:r>
          </a:p>
          <a:p>
            <a:pPr marL="630238" indent="-457200">
              <a:spcBef>
                <a:spcPts val="600"/>
              </a:spcBef>
              <a:buClr>
                <a:schemeClr val="accent1">
                  <a:lumMod val="50000"/>
                </a:schemeClr>
              </a:buClr>
              <a:buFont typeface="Arial" panose="020B0604020202020204" pitchFamily="34" charset="0"/>
              <a:buChar char="•"/>
              <a:defRPr/>
            </a:pPr>
            <a:r>
              <a:rPr lang="en-GB" sz="2000" b="0" dirty="0"/>
              <a:t>Firm plans not yet announced, but it appears that, with a digital solution, DWP plan to complete Managed Migration by 2024</a:t>
            </a:r>
          </a:p>
          <a:p>
            <a:pPr marL="630238" indent="-457200">
              <a:spcBef>
                <a:spcPts val="600"/>
              </a:spcBef>
              <a:buClr>
                <a:schemeClr val="accent1">
                  <a:lumMod val="50000"/>
                </a:schemeClr>
              </a:buClr>
              <a:buFont typeface="Arial" panose="020B0604020202020204" pitchFamily="34" charset="0"/>
              <a:buChar char="•"/>
              <a:defRPr/>
            </a:pPr>
            <a:r>
              <a:rPr lang="en-GB" sz="2000" b="0" dirty="0"/>
              <a:t>The longer this takes, the fewer people who will get transitional protection</a:t>
            </a:r>
          </a:p>
          <a:p>
            <a:pPr marL="630238" indent="-457200">
              <a:spcBef>
                <a:spcPts val="600"/>
              </a:spcBef>
              <a:buClr>
                <a:schemeClr val="accent1">
                  <a:lumMod val="50000"/>
                </a:schemeClr>
              </a:buClr>
              <a:buFont typeface="Arial" panose="020B0604020202020204" pitchFamily="34" charset="0"/>
              <a:buChar char="•"/>
              <a:defRPr/>
            </a:pPr>
            <a:endParaRPr lang="en-GB" sz="2000" b="0" dirty="0"/>
          </a:p>
          <a:p>
            <a:pPr marL="173038">
              <a:spcBef>
                <a:spcPts val="0"/>
              </a:spcBef>
              <a:buClr>
                <a:schemeClr val="accent1">
                  <a:lumMod val="50000"/>
                </a:schemeClr>
              </a:buClr>
              <a:defRPr/>
            </a:pPr>
            <a:r>
              <a:rPr lang="en-GB" sz="2400" dirty="0"/>
              <a:t>Pay Day Shift regulations</a:t>
            </a:r>
          </a:p>
          <a:p>
            <a:pPr marL="630238" indent="-457200">
              <a:spcBef>
                <a:spcPts val="1200"/>
              </a:spcBef>
              <a:buClr>
                <a:schemeClr val="accent1">
                  <a:lumMod val="50000"/>
                </a:schemeClr>
              </a:buClr>
              <a:buFont typeface="Wingdings" panose="05000000000000000000" pitchFamily="2" charset="2"/>
              <a:buChar char="§"/>
              <a:defRPr/>
            </a:pPr>
            <a:r>
              <a:rPr lang="en-GB" sz="2000" b="0" dirty="0"/>
              <a:t>DWP should now automatically detect when two wages have been paid in same assessment period</a:t>
            </a:r>
          </a:p>
          <a:p>
            <a:pPr marL="1087438" lvl="1" indent="-457200">
              <a:spcBef>
                <a:spcPts val="1200"/>
              </a:spcBef>
              <a:buClr>
                <a:schemeClr val="accent1">
                  <a:lumMod val="50000"/>
                </a:schemeClr>
              </a:buClr>
              <a:buFont typeface="Wingdings" panose="05000000000000000000" pitchFamily="2" charset="2"/>
              <a:buChar char="§"/>
              <a:defRPr/>
            </a:pPr>
            <a:r>
              <a:rPr lang="en-GB" sz="2000" b="0" dirty="0"/>
              <a:t>This flags it to a Case Manager to amend manually.</a:t>
            </a:r>
          </a:p>
          <a:p>
            <a:pPr marL="1087438" lvl="1" indent="-457200">
              <a:spcBef>
                <a:spcPts val="1200"/>
              </a:spcBef>
              <a:buClr>
                <a:schemeClr val="accent1">
                  <a:lumMod val="50000"/>
                </a:schemeClr>
              </a:buClr>
              <a:buFont typeface="Wingdings" panose="05000000000000000000" pitchFamily="2" charset="2"/>
              <a:buChar char="§"/>
              <a:defRPr/>
            </a:pPr>
            <a:r>
              <a:rPr lang="en-GB" sz="2000" b="0" dirty="0"/>
              <a:t>Not clear when this started but was announced in 27/8/21 Touchbase</a:t>
            </a:r>
          </a:p>
        </p:txBody>
      </p:sp>
    </p:spTree>
    <p:extLst>
      <p:ext uri="{BB962C8B-B14F-4D97-AF65-F5344CB8AC3E}">
        <p14:creationId xmlns:p14="http://schemas.microsoft.com/office/powerpoint/2010/main" val="118617586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04800"/>
            <a:ext cx="9144000" cy="1295400"/>
          </a:xfrm>
        </p:spPr>
        <p:txBody>
          <a:bodyPr/>
          <a:lstStyle/>
          <a:p>
            <a:pPr algn="ctr" eaLnBrk="1" hangingPunct="1">
              <a:defRPr/>
            </a:pPr>
            <a:r>
              <a:rPr lang="en-US" b="1" dirty="0">
                <a:ea typeface="宋体" pitchFamily="2" charset="-122"/>
              </a:rPr>
              <a:t>UNIVERSAL CREDIT</a:t>
            </a:r>
            <a:endParaRPr lang="en-US"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447800"/>
            <a:ext cx="8229600" cy="4847481"/>
          </a:xfrm>
          <a:prstGeom prst="rect">
            <a:avLst/>
          </a:prstGeom>
          <a:noFill/>
          <a:ln w="9525">
            <a:noFill/>
            <a:miter lim="800000"/>
            <a:headEnd/>
            <a:tailEnd/>
          </a:ln>
        </p:spPr>
        <p:txBody>
          <a:bodyPr wrap="square">
            <a:spAutoFit/>
          </a:bodyPr>
          <a:lstStyle/>
          <a:p>
            <a:pPr marL="173038">
              <a:spcBef>
                <a:spcPts val="600"/>
              </a:spcBef>
              <a:buClr>
                <a:schemeClr val="accent1">
                  <a:lumMod val="50000"/>
                </a:schemeClr>
              </a:buClr>
              <a:defRPr/>
            </a:pPr>
            <a:r>
              <a:rPr lang="en-GB" sz="2400" dirty="0"/>
              <a:t>Local Housing Allowance – Shared Room Rate</a:t>
            </a:r>
          </a:p>
          <a:p>
            <a:pPr marL="515938" indent="-342900">
              <a:spcBef>
                <a:spcPts val="1200"/>
              </a:spcBef>
              <a:buClr>
                <a:schemeClr val="accent1">
                  <a:lumMod val="50000"/>
                </a:schemeClr>
              </a:buClr>
              <a:buFont typeface="Wingdings" panose="05000000000000000000" pitchFamily="2" charset="2"/>
              <a:buChar char="§"/>
              <a:defRPr/>
            </a:pPr>
            <a:r>
              <a:rPr lang="en-GB" sz="2000" dirty="0"/>
              <a:t>From 31/5/21:</a:t>
            </a:r>
          </a:p>
          <a:p>
            <a:pPr marL="973138" lvl="1" indent="-342900">
              <a:spcBef>
                <a:spcPts val="1200"/>
              </a:spcBef>
              <a:buClr>
                <a:schemeClr val="accent1">
                  <a:lumMod val="50000"/>
                </a:schemeClr>
              </a:buClr>
              <a:buFont typeface="Wingdings" panose="05000000000000000000" pitchFamily="2" charset="2"/>
              <a:buChar char="§"/>
              <a:defRPr/>
            </a:pPr>
            <a:r>
              <a:rPr lang="en-GB" sz="2000" b="0" dirty="0"/>
              <a:t>Care leavers – exemption from shared room rate extended up to 25 (was 21) from 31/5/21</a:t>
            </a:r>
          </a:p>
          <a:p>
            <a:pPr marL="973138" lvl="1" indent="-342900">
              <a:spcBef>
                <a:spcPts val="1200"/>
              </a:spcBef>
              <a:buClr>
                <a:schemeClr val="accent1">
                  <a:lumMod val="50000"/>
                </a:schemeClr>
              </a:buClr>
              <a:buFont typeface="Wingdings" panose="05000000000000000000" pitchFamily="2" charset="2"/>
              <a:buChar char="§"/>
              <a:defRPr/>
            </a:pPr>
            <a:r>
              <a:rPr lang="en-GB" sz="2000" b="0" dirty="0"/>
              <a:t>Exemption from shared room rate, if claimant has spent 3+ months in a homeless hostel now has no lower age limit    (was 25)</a:t>
            </a:r>
          </a:p>
          <a:p>
            <a:pPr marL="630238" lvl="1">
              <a:spcBef>
                <a:spcPts val="1200"/>
              </a:spcBef>
              <a:buClr>
                <a:schemeClr val="accent1">
                  <a:lumMod val="50000"/>
                </a:schemeClr>
              </a:buClr>
              <a:defRPr/>
            </a:pPr>
            <a:r>
              <a:rPr lang="en-GB" sz="2000" dirty="0"/>
              <a:t>NB</a:t>
            </a:r>
            <a:r>
              <a:rPr lang="en-GB" sz="2000" b="0" dirty="0"/>
              <a:t> Current claimants have to self identify.  Will only be applied automatically for new claimants.</a:t>
            </a:r>
          </a:p>
          <a:p>
            <a:pPr marL="515938" indent="-342900">
              <a:spcBef>
                <a:spcPts val="1800"/>
              </a:spcBef>
              <a:buClr>
                <a:schemeClr val="accent1">
                  <a:lumMod val="50000"/>
                </a:schemeClr>
              </a:buClr>
              <a:buFont typeface="Wingdings" panose="05000000000000000000" pitchFamily="2" charset="2"/>
              <a:buChar char="§"/>
              <a:defRPr/>
            </a:pPr>
            <a:r>
              <a:rPr lang="en-GB" sz="2000" dirty="0"/>
              <a:t>Proposed from October 2023:</a:t>
            </a:r>
          </a:p>
          <a:p>
            <a:pPr marL="973138" lvl="1" indent="-342900">
              <a:spcBef>
                <a:spcPts val="1200"/>
              </a:spcBef>
              <a:buClr>
                <a:schemeClr val="accent1">
                  <a:lumMod val="50000"/>
                </a:schemeClr>
              </a:buClr>
              <a:buFont typeface="Wingdings" panose="05000000000000000000" pitchFamily="2" charset="2"/>
              <a:buChar char="§"/>
              <a:defRPr/>
            </a:pPr>
            <a:r>
              <a:rPr lang="en-GB" sz="2000" b="0" dirty="0"/>
              <a:t>Exemptions for victims of domestic violence and modern slavery</a:t>
            </a:r>
            <a:endParaRPr lang="en-US" sz="2000" b="0" dirty="0"/>
          </a:p>
        </p:txBody>
      </p:sp>
    </p:spTree>
    <p:extLst>
      <p:ext uri="{BB962C8B-B14F-4D97-AF65-F5344CB8AC3E}">
        <p14:creationId xmlns:p14="http://schemas.microsoft.com/office/powerpoint/2010/main" val="32361645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UNIVERSAL CREDIT</a:t>
            </a:r>
            <a:endParaRPr lang="en-US" sz="1000"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828800"/>
            <a:ext cx="8229600" cy="4878259"/>
          </a:xfrm>
          <a:prstGeom prst="rect">
            <a:avLst/>
          </a:prstGeom>
          <a:noFill/>
          <a:ln w="9525">
            <a:noFill/>
            <a:miter lim="800000"/>
            <a:headEnd/>
            <a:tailEnd/>
          </a:ln>
        </p:spPr>
        <p:txBody>
          <a:bodyPr wrap="square">
            <a:spAutoFit/>
          </a:bodyPr>
          <a:lstStyle/>
          <a:p>
            <a:pPr marL="173038">
              <a:spcBef>
                <a:spcPts val="600"/>
              </a:spcBef>
              <a:buClr>
                <a:schemeClr val="accent1">
                  <a:lumMod val="50000"/>
                </a:schemeClr>
              </a:buClr>
              <a:defRPr/>
            </a:pPr>
            <a:r>
              <a:rPr lang="en-GB" sz="2400" dirty="0"/>
              <a:t>Court Fine deductions</a:t>
            </a:r>
          </a:p>
          <a:p>
            <a:pPr marL="515938" indent="-342900">
              <a:spcBef>
                <a:spcPts val="1200"/>
              </a:spcBef>
              <a:buClr>
                <a:schemeClr val="accent1">
                  <a:lumMod val="50000"/>
                </a:schemeClr>
              </a:buClr>
              <a:buFont typeface="Wingdings" panose="05000000000000000000" pitchFamily="2" charset="2"/>
              <a:buChar char="§"/>
              <a:defRPr/>
            </a:pPr>
            <a:r>
              <a:rPr lang="en-GB" sz="2000" b="0" dirty="0"/>
              <a:t>DWP now setting these to 5% of standard allowance following a High Court case which ruled that always setting it to a maximum of £108.35 a month is unlawful</a:t>
            </a:r>
          </a:p>
          <a:p>
            <a:pPr marL="515938" indent="-342900">
              <a:spcBef>
                <a:spcPts val="1200"/>
              </a:spcBef>
              <a:buClr>
                <a:schemeClr val="accent1">
                  <a:lumMod val="50000"/>
                </a:schemeClr>
              </a:buClr>
              <a:buFont typeface="Wingdings" panose="05000000000000000000" pitchFamily="2" charset="2"/>
              <a:buChar char="§"/>
              <a:defRPr/>
            </a:pPr>
            <a:endParaRPr lang="en-GB" sz="2000" b="0" dirty="0"/>
          </a:p>
          <a:p>
            <a:pPr marL="173038">
              <a:spcBef>
                <a:spcPts val="1200"/>
              </a:spcBef>
              <a:buClr>
                <a:schemeClr val="accent1">
                  <a:lumMod val="50000"/>
                </a:schemeClr>
              </a:buClr>
              <a:defRPr/>
            </a:pPr>
            <a:r>
              <a:rPr lang="en-GB" sz="2400" dirty="0"/>
              <a:t>SDP Court Case</a:t>
            </a:r>
          </a:p>
          <a:p>
            <a:pPr marL="515938" indent="-342900">
              <a:spcBef>
                <a:spcPts val="1200"/>
              </a:spcBef>
              <a:buClr>
                <a:schemeClr val="accent1">
                  <a:lumMod val="50000"/>
                </a:schemeClr>
              </a:buClr>
              <a:buFont typeface="Wingdings" panose="05000000000000000000" pitchFamily="2" charset="2"/>
              <a:buChar char="§"/>
              <a:defRPr/>
            </a:pPr>
            <a:r>
              <a:rPr lang="en-GB" sz="2000" b="0" dirty="0"/>
              <a:t>DWP ordered to compensate a couple for loss of SDP where they were awarded PIP after they claimed UC.  Court decided that Transitional Protection (for the SDP) should be included in UC even though the award for the qualifying benefit (PIP) was only finalised after the UC claim was made</a:t>
            </a:r>
            <a:r>
              <a:rPr lang="en-GB" sz="2000" b="0" dirty="0">
                <a:solidFill>
                  <a:srgbClr val="FF0000"/>
                </a:solidFill>
              </a:rPr>
              <a:t> </a:t>
            </a:r>
            <a:r>
              <a:rPr lang="en-GB" sz="2000" b="0" dirty="0"/>
              <a:t>– this sets a precedent for similar cases</a:t>
            </a:r>
          </a:p>
          <a:p>
            <a:pPr marL="173038">
              <a:spcBef>
                <a:spcPts val="600"/>
              </a:spcBef>
              <a:buClr>
                <a:schemeClr val="accent1">
                  <a:lumMod val="50000"/>
                </a:schemeClr>
              </a:buClr>
              <a:defRPr/>
            </a:pPr>
            <a:endParaRPr lang="en-US" b="0" dirty="0"/>
          </a:p>
        </p:txBody>
      </p:sp>
    </p:spTree>
    <p:extLst>
      <p:ext uri="{BB962C8B-B14F-4D97-AF65-F5344CB8AC3E}">
        <p14:creationId xmlns:p14="http://schemas.microsoft.com/office/powerpoint/2010/main" val="23584918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381000"/>
            <a:ext cx="9144000" cy="1295400"/>
          </a:xfrm>
        </p:spPr>
        <p:txBody>
          <a:bodyPr/>
          <a:lstStyle/>
          <a:p>
            <a:pPr algn="ctr" eaLnBrk="1" hangingPunct="1">
              <a:defRPr/>
            </a:pPr>
            <a:r>
              <a:rPr lang="en-US" b="1" dirty="0">
                <a:ea typeface="宋体" pitchFamily="2" charset="-122"/>
              </a:rPr>
              <a:t>UNIVERSAL CREDIT</a:t>
            </a:r>
            <a:endParaRPr lang="en-US" sz="1000" dirty="0"/>
          </a:p>
        </p:txBody>
      </p:sp>
      <p:sp>
        <p:nvSpPr>
          <p:cNvPr id="5" name="Text Box 3">
            <a:extLst>
              <a:ext uri="{FF2B5EF4-FFF2-40B4-BE49-F238E27FC236}">
                <a16:creationId xmlns:a16="http://schemas.microsoft.com/office/drawing/2014/main" id="{D3077A7A-092E-41AE-9804-428A36B9F583}"/>
              </a:ext>
            </a:extLst>
          </p:cNvPr>
          <p:cNvSpPr txBox="1">
            <a:spLocks noChangeArrowheads="1"/>
          </p:cNvSpPr>
          <p:nvPr/>
        </p:nvSpPr>
        <p:spPr bwMode="auto">
          <a:xfrm>
            <a:off x="457200" y="1491020"/>
            <a:ext cx="8229600" cy="4431983"/>
          </a:xfrm>
          <a:prstGeom prst="rect">
            <a:avLst/>
          </a:prstGeom>
          <a:noFill/>
          <a:ln w="9525">
            <a:noFill/>
            <a:miter lim="800000"/>
            <a:headEnd/>
            <a:tailEnd/>
          </a:ln>
        </p:spPr>
        <p:txBody>
          <a:bodyPr wrap="square">
            <a:spAutoFit/>
          </a:bodyPr>
          <a:lstStyle/>
          <a:p>
            <a:pPr marL="173038">
              <a:spcBef>
                <a:spcPts val="600"/>
              </a:spcBef>
              <a:buClr>
                <a:schemeClr val="accent1">
                  <a:lumMod val="50000"/>
                </a:schemeClr>
              </a:buClr>
              <a:defRPr/>
            </a:pPr>
            <a:r>
              <a:rPr lang="en-GB" sz="2400" dirty="0"/>
              <a:t>Help to Claim</a:t>
            </a:r>
          </a:p>
          <a:p>
            <a:pPr marL="515938" indent="-342900">
              <a:spcBef>
                <a:spcPts val="1200"/>
              </a:spcBef>
              <a:buClr>
                <a:schemeClr val="accent1">
                  <a:lumMod val="50000"/>
                </a:schemeClr>
              </a:buClr>
              <a:buFont typeface="Wingdings" panose="05000000000000000000" pitchFamily="2" charset="2"/>
              <a:buChar char="§"/>
              <a:defRPr/>
            </a:pPr>
            <a:r>
              <a:rPr lang="en-GB" sz="2000" b="0" dirty="0"/>
              <a:t>Citizens Advice contract extended to April 2022</a:t>
            </a:r>
          </a:p>
          <a:p>
            <a:pPr marL="173038">
              <a:spcBef>
                <a:spcPts val="2400"/>
              </a:spcBef>
              <a:buClr>
                <a:schemeClr val="accent1">
                  <a:lumMod val="50000"/>
                </a:schemeClr>
              </a:buClr>
              <a:defRPr/>
            </a:pPr>
            <a:r>
              <a:rPr lang="en-GB" sz="2400" dirty="0"/>
              <a:t>Recoverable Hardship Payments</a:t>
            </a:r>
          </a:p>
          <a:p>
            <a:pPr marL="515938" indent="-342900">
              <a:spcBef>
                <a:spcPts val="1200"/>
              </a:spcBef>
              <a:buClr>
                <a:schemeClr val="accent1">
                  <a:lumMod val="50000"/>
                </a:schemeClr>
              </a:buClr>
              <a:buFont typeface="Wingdings" panose="05000000000000000000" pitchFamily="2" charset="2"/>
              <a:buChar char="§"/>
              <a:defRPr/>
            </a:pPr>
            <a:r>
              <a:rPr lang="en-GB" sz="2000" b="0" dirty="0"/>
              <a:t>A sanctioned claimant can claim Hardship Payments.  These are normally recoverable, with discretion to write off only if claimant was earning over a certain amount.  Following a court case, this discretion can now be used for </a:t>
            </a:r>
            <a:r>
              <a:rPr lang="en-GB" sz="2000" dirty="0"/>
              <a:t>any</a:t>
            </a:r>
            <a:r>
              <a:rPr lang="en-GB" sz="2000" b="0" dirty="0"/>
              <a:t> claimant.</a:t>
            </a:r>
          </a:p>
          <a:p>
            <a:pPr marL="173038">
              <a:spcBef>
                <a:spcPts val="2400"/>
              </a:spcBef>
              <a:buClr>
                <a:schemeClr val="accent1">
                  <a:lumMod val="50000"/>
                </a:schemeClr>
              </a:buClr>
              <a:defRPr/>
            </a:pPr>
            <a:r>
              <a:rPr lang="en-GB" sz="2400" dirty="0"/>
              <a:t>Bedroom Tax – Sanctuary Rooms</a:t>
            </a:r>
          </a:p>
          <a:p>
            <a:pPr marL="458788" indent="-285750">
              <a:spcBef>
                <a:spcPts val="1200"/>
              </a:spcBef>
              <a:buClr>
                <a:schemeClr val="accent1">
                  <a:lumMod val="50000"/>
                </a:schemeClr>
              </a:buClr>
              <a:buFont typeface="Wingdings" panose="05000000000000000000" pitchFamily="2" charset="2"/>
              <a:buChar char="§"/>
              <a:defRPr/>
            </a:pPr>
            <a:r>
              <a:rPr lang="en-US" sz="2000" b="0" dirty="0"/>
              <a:t>Formal sanctuary rooms (for domestic violence survivors) now exempt from counting as a spare bedroom</a:t>
            </a:r>
          </a:p>
        </p:txBody>
      </p:sp>
    </p:spTree>
    <p:extLst>
      <p:ext uri="{BB962C8B-B14F-4D97-AF65-F5344CB8AC3E}">
        <p14:creationId xmlns:p14="http://schemas.microsoft.com/office/powerpoint/2010/main" val="290656713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8418</TotalTime>
  <Words>1141</Words>
  <Application>Microsoft Office PowerPoint</Application>
  <PresentationFormat>On-screen Show (4:3)</PresentationFormat>
  <Paragraphs>146</Paragraphs>
  <Slides>20</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宋体</vt:lpstr>
      <vt:lpstr>Arial</vt:lpstr>
      <vt:lpstr>Arial Black</vt:lpstr>
      <vt:lpstr>Calibri</vt:lpstr>
      <vt:lpstr>Times New Roman</vt:lpstr>
      <vt:lpstr>Wingdings</vt:lpstr>
      <vt:lpstr>Pixel</vt:lpstr>
      <vt:lpstr>1_Pixel</vt:lpstr>
      <vt:lpstr>BEDFORDSHIRE BENEFITS NETWORK 30/09/2021</vt:lpstr>
      <vt:lpstr>PowerPoint Presentation</vt:lpstr>
      <vt:lpstr>UNIVERSAL CREDIT</vt:lpstr>
      <vt:lpstr>OTHER COVID-19 CHANGES</vt:lpstr>
      <vt:lpstr>PowerPoint Presentation</vt:lpstr>
      <vt:lpstr>UNIVERSAL CREDIT</vt:lpstr>
      <vt:lpstr>UNIVERSAL CREDIT</vt:lpstr>
      <vt:lpstr>UNIVERSAL CREDIT</vt:lpstr>
      <vt:lpstr>UNIVERSAL CREDIT</vt:lpstr>
      <vt:lpstr>UNIVERSAL CREDIT</vt:lpstr>
      <vt:lpstr>PowerPoint Presentation</vt:lpstr>
      <vt:lpstr>PENSIONERS</vt:lpstr>
      <vt:lpstr>PERSONAL INDEPENDENCE PAYMENT</vt:lpstr>
      <vt:lpstr>BREXIT &amp; AGHANISTAN NEWS</vt:lpstr>
      <vt:lpstr>OTHER NEWS</vt:lpstr>
      <vt:lpstr>PowerPoint Presentation</vt:lpstr>
      <vt:lpstr>BEAREAVEMENT BENEFITS</vt:lpstr>
      <vt:lpstr>DISABILITY BENEFITS</vt:lpstr>
      <vt:lpstr>POST OFFICE CARD ACCOUNTS</vt:lpstr>
      <vt:lpstr>SOCIAL CARE - TAX INCREASES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 Simkins</dc:creator>
  <cp:lastModifiedBy>Len Simkins</cp:lastModifiedBy>
  <cp:revision>374</cp:revision>
  <cp:lastPrinted>1601-01-01T00:00:00Z</cp:lastPrinted>
  <dcterms:created xsi:type="dcterms:W3CDTF">1601-01-01T00:00:00Z</dcterms:created>
  <dcterms:modified xsi:type="dcterms:W3CDTF">2021-10-04T15:04:08Z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