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4" r:id="rId2"/>
  </p:sldMasterIdLst>
  <p:notesMasterIdLst>
    <p:notesMasterId r:id="rId20"/>
  </p:notesMasterIdLst>
  <p:handoutMasterIdLst>
    <p:handoutMasterId r:id="rId21"/>
  </p:handoutMasterIdLst>
  <p:sldIdLst>
    <p:sldId id="256" r:id="rId3"/>
    <p:sldId id="760" r:id="rId4"/>
    <p:sldId id="763" r:id="rId5"/>
    <p:sldId id="774" r:id="rId6"/>
    <p:sldId id="772" r:id="rId7"/>
    <p:sldId id="745" r:id="rId8"/>
    <p:sldId id="766" r:id="rId9"/>
    <p:sldId id="748" r:id="rId10"/>
    <p:sldId id="761" r:id="rId11"/>
    <p:sldId id="764" r:id="rId12"/>
    <p:sldId id="773" r:id="rId13"/>
    <p:sldId id="768" r:id="rId14"/>
    <p:sldId id="769" r:id="rId15"/>
    <p:sldId id="767" r:id="rId16"/>
    <p:sldId id="770" r:id="rId17"/>
    <p:sldId id="751" r:id="rId18"/>
    <p:sldId id="771" r:id="rId19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  <a:srgbClr val="FF9900"/>
    <a:srgbClr val="CC9900"/>
    <a:srgbClr val="CCECFF"/>
    <a:srgbClr val="99CCFF"/>
    <a:srgbClr val="FF6699"/>
    <a:srgbClr val="FFC8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73" autoAdjust="0"/>
  </p:normalViewPr>
  <p:slideViewPr>
    <p:cSldViewPr>
      <p:cViewPr varScale="1">
        <p:scale>
          <a:sx n="105" d="100"/>
          <a:sy n="105" d="100"/>
        </p:scale>
        <p:origin x="16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3216" y="-72"/>
      </p:cViewPr>
      <p:guideLst>
        <p:guide orient="horz" pos="3127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4" tIns="46091" rIns="92184" bIns="4609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4" tIns="46091" rIns="92184" bIns="4609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4" tIns="46091" rIns="92184" bIns="4609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4" tIns="46091" rIns="92184" bIns="460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A38380FC-8E05-4DA2-989B-0B009C616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65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84" tIns="46091" rIns="92184" bIns="4609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184" tIns="46091" rIns="92184" bIns="4609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CC1CB01C-B1B5-4192-B253-F72532C02C28}" type="datetimeFigureOut">
              <a:rPr lang="en-GB"/>
              <a:pPr>
                <a:defRPr/>
              </a:pPr>
              <a:t>03/03/2021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4" tIns="46091" rIns="92184" bIns="46091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5600" cy="4467225"/>
          </a:xfrm>
          <a:prstGeom prst="rect">
            <a:avLst/>
          </a:prstGeom>
        </p:spPr>
        <p:txBody>
          <a:bodyPr vert="horz" lIns="92184" tIns="46091" rIns="92184" bIns="4609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2184" tIns="46091" rIns="92184" bIns="4609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2184" tIns="46091" rIns="92184" bIns="46091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C9D10B3D-8305-4E01-878E-A9E6FAEBBF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269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FFC5231-FCAB-4E6F-984B-7BBC50D2B8BA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322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373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80751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5368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6209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41368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60343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2623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B55764-E283-4556-B41A-F4DD40EB638B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2696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3679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8351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6428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548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4238" y="77311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18D58E9-A089-4C29-BDCC-9F34A139A6AB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495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B55764-E283-4556-B41A-F4DD40EB638B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>
                  <a:latin typeface="Times New Roman" pitchFamily="18" charset="0"/>
                </a:endParaRPr>
              </a:p>
            </p:txBody>
          </p:sp>
        </p:grpSp>
      </p:grpSp>
      <p:pic>
        <p:nvPicPr>
          <p:cNvPr id="17" name="Picture 2" descr="BAF logo 9 (June10)v4cropped copy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572000"/>
            <a:ext cx="23034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1" descr="infotrain logo 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943600"/>
            <a:ext cx="1509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715000"/>
            <a:ext cx="1905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51786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09806EE-D04A-4461-8C09-9EE1C33A7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267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4216AB3-1D12-47B5-B89D-26563267B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4705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89B3BF1-39B3-463A-991F-BD459F5B5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998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74EBE-7268-4B8E-9C07-C39217C33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1782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37C9A-53C1-4EBE-8F1C-51DA4B5D2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5678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21166-9325-4778-9326-E3AD54D7C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3824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E14A1-B1A2-45CF-9A26-D02FE29AA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2229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37DE7-04A7-46D9-A146-3E4C5AB6E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4741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BA334-240A-4DAE-992B-ECB1C045A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0321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05E67-E224-48AE-A7D4-60D2F0043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3956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519779A-663F-48B9-9909-39608E4BB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6277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C1AE9-EDE3-4821-B71A-833DC0247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1664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0B195-B585-4C6C-9CD7-45BD54197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318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E2CC6-8E4A-4457-9CCE-6692F373F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5320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D4A8D-81CA-42F7-91A8-FF585F0C8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116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5D91-5F29-447D-A419-737027CD6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2860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3658B70-57BD-49C4-BB3C-CC71F098B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1391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B62D863-7538-4A37-AB89-0F7E87A45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5873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9C0A179-8394-4E5F-A068-88F1AD286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4400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F4E4850-D1C4-4415-AFBF-D477B1F34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196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C693A3F-F7C2-4F4C-8E78-20D93D6BA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8840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C055B6B-D84C-4C56-90CA-78BDE40CB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8644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CBD5E1C-5A2D-46A9-B06A-97287E344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5110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0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1031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1032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1038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</p:grpSp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2" descr="BAF logo 9 (June10)v4cropped copy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237288"/>
            <a:ext cx="91440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336" r:id="rId1"/>
    <p:sldLayoutId id="2147486337" r:id="rId2"/>
    <p:sldLayoutId id="2147486338" r:id="rId3"/>
    <p:sldLayoutId id="2147486339" r:id="rId4"/>
    <p:sldLayoutId id="2147486340" r:id="rId5"/>
    <p:sldLayoutId id="2147486341" r:id="rId6"/>
    <p:sldLayoutId id="2147486342" r:id="rId7"/>
    <p:sldLayoutId id="2147486343" r:id="rId8"/>
    <p:sldLayoutId id="2147486344" r:id="rId9"/>
    <p:sldLayoutId id="2147486345" r:id="rId10"/>
    <p:sldLayoutId id="2147486346" r:id="rId11"/>
    <p:sldLayoutId id="2147486347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 Black" pitchFamily="34" charset="0"/>
              </a:defRPr>
            </a:lvl1pPr>
          </a:lstStyle>
          <a:p>
            <a:pPr>
              <a:defRPr/>
            </a:pPr>
            <a:fld id="{60A6262B-BB22-4283-B8D9-2DCAFB90F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205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205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206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206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206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hlink"/>
                </a:solidFill>
              </a:endParaRPr>
            </a:p>
          </p:txBody>
        </p:sp>
        <p:sp>
          <p:nvSpPr>
            <p:cNvPr id="206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latin typeface="Times New Roman" pitchFamily="18" charset="0"/>
              </a:endParaRPr>
            </a:p>
          </p:txBody>
        </p:sp>
        <p:sp>
          <p:nvSpPr>
            <p:cNvPr id="206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206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b="0">
                <a:solidFill>
                  <a:schemeClr val="accent2"/>
                </a:solidFill>
              </a:endParaRPr>
            </a:p>
          </p:txBody>
        </p:sp>
      </p:grpSp>
      <p:sp>
        <p:nvSpPr>
          <p:cNvPr id="13108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10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1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56" name="Picture 17" descr="infotrain logo 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400800"/>
            <a:ext cx="914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  <p:sldLayoutId id="2147486328" r:id="rId5"/>
    <p:sldLayoutId id="2147486329" r:id="rId6"/>
    <p:sldLayoutId id="2147486330" r:id="rId7"/>
    <p:sldLayoutId id="2147486331" r:id="rId8"/>
    <p:sldLayoutId id="2147486332" r:id="rId9"/>
    <p:sldLayoutId id="2147486333" r:id="rId10"/>
    <p:sldLayoutId id="2147486334" r:id="rId11"/>
    <p:sldLayoutId id="2147486335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1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31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1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1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1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6" grpId="0"/>
      <p:bldP spid="13108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3108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3108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13108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13108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13108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752600"/>
            <a:ext cx="57912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b="1" dirty="0"/>
              <a:t>BEDFORDSHIRE BENEFITS NETWORK</a:t>
            </a:r>
            <a:br>
              <a:rPr lang="en-GB" sz="4000" b="1" dirty="0"/>
            </a:br>
            <a:r>
              <a:rPr lang="en-GB" sz="2000" b="1" dirty="0"/>
              <a:t>03/03/2021</a:t>
            </a:r>
            <a:endParaRPr lang="en-US" sz="2000" b="1" dirty="0"/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UNIVERSAL CREDIT</a:t>
            </a:r>
            <a:br>
              <a:rPr lang="en-US" b="1" dirty="0">
                <a:ea typeface="宋体" pitchFamily="2" charset="-122"/>
              </a:rPr>
            </a:br>
            <a:r>
              <a:rPr lang="en-US" b="1" dirty="0">
                <a:ea typeface="宋体" pitchFamily="2" charset="-122"/>
              </a:rPr>
              <a:t>SEVERE DISABILITY PREMIUM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57613"/>
            <a:ext cx="84582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/>
              <a:t>The Severe Disability Premium (SDP) “</a:t>
            </a:r>
            <a:r>
              <a:rPr lang="en-GB" sz="2000" dirty="0"/>
              <a:t>Gateway” rule </a:t>
            </a:r>
            <a:r>
              <a:rPr lang="en-GB" sz="2000" b="0" dirty="0"/>
              <a:t>had prevented those entitled to SDP from claiming UC</a:t>
            </a:r>
          </a:p>
          <a:p>
            <a:pPr marL="630238" indent="-457200">
              <a:spcBef>
                <a:spcPts val="18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/>
              <a:t>This rule was removed on </a:t>
            </a:r>
            <a:r>
              <a:rPr lang="en-GB" sz="2000" dirty="0"/>
              <a:t>27/01/2021</a:t>
            </a:r>
          </a:p>
          <a:p>
            <a:pPr marL="630238" indent="-457200">
              <a:spcBef>
                <a:spcPts val="18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/>
              <a:t>Claimants receiving the SDP who need to make a claim for UC can now proceed with a claim – but will then lose their SDP, and many would be worse off</a:t>
            </a:r>
          </a:p>
          <a:p>
            <a:pPr marL="630238" indent="-457200">
              <a:spcBef>
                <a:spcPts val="18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/>
              <a:t>A </a:t>
            </a:r>
            <a:r>
              <a:rPr lang="en-GB" sz="2000" dirty="0"/>
              <a:t>Transitional Element </a:t>
            </a:r>
            <a:r>
              <a:rPr lang="en-GB" sz="2000" b="0" dirty="0"/>
              <a:t>provides some protection</a:t>
            </a:r>
          </a:p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GB" sz="2000" dirty="0"/>
          </a:p>
          <a:p>
            <a:pPr marL="630238" indent="-457200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8617586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SEVERE DISABILITY PREMIUM</a:t>
            </a:r>
            <a:br>
              <a:rPr lang="en-US" b="1" dirty="0">
                <a:ea typeface="宋体" pitchFamily="2" charset="-122"/>
              </a:rPr>
            </a:br>
            <a:r>
              <a:rPr lang="en-US" b="1" dirty="0">
                <a:ea typeface="宋体" pitchFamily="2" charset="-122"/>
              </a:rPr>
              <a:t>TRANSITIONAL ELEMENT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40791"/>
            <a:ext cx="845820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/>
              <a:t>Awarded to most claimants who lose their SDP when making new claim for UC</a:t>
            </a:r>
          </a:p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GB" sz="2000" b="0" dirty="0"/>
          </a:p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/>
              <a:t>Payable where:</a:t>
            </a:r>
          </a:p>
          <a:p>
            <a:pPr marL="1087438" lvl="1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b="0" dirty="0"/>
              <a:t>Claimant entitled to an SDP on IB-JSA, IR-ESA or IS in month before UC claim </a:t>
            </a:r>
            <a:r>
              <a:rPr lang="en-GB" sz="2000" dirty="0"/>
              <a:t>(NB: NOT if on HB only)</a:t>
            </a:r>
          </a:p>
          <a:p>
            <a:pPr marL="1087438" lvl="1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b="0" dirty="0"/>
              <a:t>Continued to satisfy eligibility for SDP up to date of UC claim</a:t>
            </a:r>
          </a:p>
          <a:p>
            <a:pPr marL="173038">
              <a:spcBef>
                <a:spcPts val="0"/>
              </a:spcBef>
              <a:buClr>
                <a:schemeClr val="accent1">
                  <a:lumMod val="50000"/>
                </a:schemeClr>
              </a:buClr>
              <a:defRPr/>
            </a:pPr>
            <a:endParaRPr lang="en-GB" sz="1600" dirty="0"/>
          </a:p>
          <a:p>
            <a:pPr marL="630238">
              <a:spcBef>
                <a:spcPts val="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1600" dirty="0"/>
              <a:t>Exception:  </a:t>
            </a:r>
            <a:r>
              <a:rPr lang="en-GB" sz="1600" b="0" dirty="0"/>
              <a:t>No Transitional Element is paid if the award of UC is made when claimant forms a couple with someone already on UC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632584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SDP TRANSITIONAL ELEMENT</a:t>
            </a:r>
            <a:br>
              <a:rPr lang="en-US" b="1" dirty="0">
                <a:ea typeface="宋体" pitchFamily="2" charset="-122"/>
              </a:rPr>
            </a:br>
            <a:r>
              <a:rPr lang="en-US" b="1" dirty="0">
                <a:ea typeface="宋体" pitchFamily="2" charset="-122"/>
              </a:rPr>
              <a:t>AMOUNTS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3600"/>
            <a:ext cx="8458200" cy="426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Single</a:t>
            </a:r>
          </a:p>
          <a:p>
            <a:pPr marL="515938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£120 </a:t>
            </a:r>
            <a:r>
              <a:rPr lang="en-GB" sz="2000" b="0" dirty="0"/>
              <a:t>if Limited Capability for Work-Related Activity (LCWRA) Element included on UC claim</a:t>
            </a:r>
          </a:p>
          <a:p>
            <a:pPr marL="515938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£285 </a:t>
            </a:r>
            <a:r>
              <a:rPr lang="en-GB" sz="2000" b="0" dirty="0"/>
              <a:t>if LCWRA Element not included</a:t>
            </a:r>
          </a:p>
          <a:p>
            <a:pPr marL="515938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GB" sz="2000" b="0" dirty="0"/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Couple</a:t>
            </a:r>
          </a:p>
          <a:p>
            <a:pPr marL="515938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£405</a:t>
            </a:r>
            <a:r>
              <a:rPr lang="en-GB" sz="2000" b="0" dirty="0"/>
              <a:t> if SDP couple rate was payable before UC claim</a:t>
            </a:r>
          </a:p>
          <a:p>
            <a:pPr marL="515938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If not:</a:t>
            </a:r>
          </a:p>
          <a:p>
            <a:pPr marL="973138" lvl="1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£120 </a:t>
            </a:r>
            <a:r>
              <a:rPr lang="en-GB" sz="2000" b="0" dirty="0"/>
              <a:t>if LCWRA Element included for either claimant</a:t>
            </a:r>
          </a:p>
          <a:p>
            <a:pPr marL="973138" lvl="1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£285 </a:t>
            </a:r>
            <a:r>
              <a:rPr lang="en-GB" sz="2000" b="0" dirty="0"/>
              <a:t>if LCWRA Element not included for either</a:t>
            </a:r>
            <a:endParaRPr lang="en-GB" sz="2000" dirty="0"/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255784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SDP TRANSITIONAL ELEMENT</a:t>
            </a:r>
            <a:br>
              <a:rPr lang="en-US" b="1" dirty="0">
                <a:ea typeface="宋体" pitchFamily="2" charset="-122"/>
              </a:rPr>
            </a:br>
            <a:r>
              <a:rPr lang="en-US" b="1" dirty="0">
                <a:ea typeface="宋体" pitchFamily="2" charset="-122"/>
              </a:rPr>
              <a:t>EROSION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52600"/>
            <a:ext cx="8458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5938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Relevant amount on previous slide only guaranteed for first payment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For subsequent payments, ‘</a:t>
            </a:r>
            <a:r>
              <a:rPr lang="en-GB" sz="2000" dirty="0"/>
              <a:t>erosion</a:t>
            </a:r>
            <a:r>
              <a:rPr lang="en-GB" sz="2000" b="0" dirty="0"/>
              <a:t>’ applies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Any increase in entitlement to other elements reduces the SDP Transitional Element by the same amount.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This can include:</a:t>
            </a:r>
          </a:p>
          <a:p>
            <a:pPr marL="973138" lvl="1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New elements awarded</a:t>
            </a:r>
          </a:p>
          <a:p>
            <a:pPr marL="973138" lvl="1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Benefit uprating</a:t>
            </a:r>
          </a:p>
          <a:p>
            <a:pPr marL="973138" lvl="1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Rent increase leading to increased housing costs element</a:t>
            </a:r>
          </a:p>
          <a:p>
            <a:pPr marL="6302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1600" dirty="0"/>
              <a:t>NB Excludes </a:t>
            </a:r>
            <a:r>
              <a:rPr lang="en-GB" sz="1600" b="0" dirty="0"/>
              <a:t>Childcare Element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Transitional Element ends if claimant changes from single to couple or vice versa, or from one couple to another</a:t>
            </a:r>
            <a:endParaRPr lang="en-GB" sz="2000" dirty="0"/>
          </a:p>
          <a:p>
            <a:pPr marL="515938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GB" sz="2000" dirty="0"/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2404574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UNIVERSAL CREDIT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Pay Day Shift regulations</a:t>
            </a:r>
          </a:p>
          <a:p>
            <a:pPr marL="630238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At present claimants have to self-report if they are affected by two monthly payslips reported in the same assessment period</a:t>
            </a:r>
          </a:p>
          <a:p>
            <a:pPr marL="630238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DWP expecting to implement automation to this in ‘early 2021’</a:t>
            </a:r>
          </a:p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GB" sz="1000" b="0" dirty="0"/>
          </a:p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GB" sz="1000" b="0" dirty="0"/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Rent issues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Local Housing Allowance rates frozen from April 2021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DWP have abandoned bulk upload of rent changes from landlords</a:t>
            </a:r>
          </a:p>
          <a:p>
            <a:pPr marL="973138" lvl="1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GB" sz="2000" b="0" dirty="0"/>
              <a:t>Claimant’s responsibility to report this.  However if, after being prompted, they do not report change, DWP will ask landlord to confirm</a:t>
            </a:r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361645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UNIVERSAL CREDIT </a:t>
            </a:r>
            <a:r>
              <a:rPr lang="en-US" sz="1000" b="1" dirty="0">
                <a:ea typeface="宋体" pitchFamily="2" charset="-122"/>
              </a:rPr>
              <a:t>(continued)</a:t>
            </a:r>
            <a:endParaRPr lang="en-US" sz="10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28800"/>
            <a:ext cx="82296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Managed migration plans</a:t>
            </a:r>
          </a:p>
          <a:p>
            <a:pPr marL="630238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Minister Thérèse Coffey plans to keep to 2024 target to complete managed migration. Further details awaited</a:t>
            </a:r>
          </a:p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GB" sz="1000" b="0" dirty="0"/>
          </a:p>
          <a:p>
            <a:pPr marL="630238" indent="-4572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GB" sz="1000" b="0" dirty="0"/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Court case – Childcare Costs Element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High Court has ruled that requiring claimants to pay childcare costs before being able to claim for them is </a:t>
            </a:r>
            <a:r>
              <a:rPr lang="en-GB" sz="2000" dirty="0"/>
              <a:t>unlawful</a:t>
            </a:r>
            <a:r>
              <a:rPr lang="en-GB" sz="2000" b="0" dirty="0"/>
              <a:t> on the basis of discrimination against women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sz="2000" b="0" dirty="0"/>
              <a:t>DWP may be able to challenge decision</a:t>
            </a:r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584918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OTHER NEWS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4582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/>
              <a:t>Personal Independence Payment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Atos and Capita instructed to have audio recording equipment available for all face-to-face PIP assessments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Claimant may still need to specifically request assessment is recorded</a:t>
            </a:r>
          </a:p>
          <a:p>
            <a:pPr marL="515938" indent="-342900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US" sz="1000" b="0" dirty="0"/>
          </a:p>
          <a:p>
            <a:pPr marL="515938" indent="-342900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US" sz="1000" b="0" dirty="0"/>
          </a:p>
          <a:p>
            <a:pPr marL="173038">
              <a:spcBef>
                <a:spcPts val="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/>
              <a:t>Tax Credits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Law change to allow HMRC to backdate disability elements even if claim is closed or finalized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Claimant must report decision to award qualifying benefit within </a:t>
            </a:r>
            <a:r>
              <a:rPr lang="en-US" sz="2000" dirty="0"/>
              <a:t>one month</a:t>
            </a:r>
            <a:r>
              <a:rPr lang="en-US" sz="2000" b="0" dirty="0"/>
              <a:t> of that decision in order to get backdate on Tax Credits</a:t>
            </a:r>
          </a:p>
        </p:txBody>
      </p:sp>
    </p:spTree>
    <p:extLst>
      <p:ext uri="{BB962C8B-B14F-4D97-AF65-F5344CB8AC3E}">
        <p14:creationId xmlns:p14="http://schemas.microsoft.com/office/powerpoint/2010/main" val="38139362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ea typeface="宋体" pitchFamily="2" charset="-122"/>
              </a:rPr>
              <a:t>OTHER NEWS</a:t>
            </a:r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077A7A-092E-41AE-9804-428A36B9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458200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/>
              <a:t>Housing Benefit and Council Tax Support</a:t>
            </a:r>
          </a:p>
          <a:p>
            <a:pPr marL="515938" indent="-3429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Cuts to Personal Allowance from </a:t>
            </a:r>
            <a:r>
              <a:rPr lang="en-US" sz="2000" dirty="0"/>
              <a:t>1 April 2021</a:t>
            </a:r>
            <a:r>
              <a:rPr lang="en-US" sz="2000" b="0" dirty="0"/>
              <a:t> for claimants reaching retirement age on or after this date</a:t>
            </a:r>
          </a:p>
          <a:p>
            <a:pPr marL="973138" lvl="1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0" dirty="0"/>
              <a:t>This is to align the rates with the Pension Credit guarantee rate</a:t>
            </a:r>
          </a:p>
          <a:p>
            <a:pPr marL="973138" lvl="1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0" dirty="0"/>
              <a:t>Couple rate reduced by </a:t>
            </a:r>
            <a:r>
              <a:rPr lang="en-US" sz="2000" dirty="0"/>
              <a:t>£15.75</a:t>
            </a:r>
            <a:r>
              <a:rPr lang="en-US" sz="2000" b="0" dirty="0"/>
              <a:t> per week</a:t>
            </a:r>
          </a:p>
          <a:p>
            <a:pPr marL="973138" lvl="1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0" dirty="0"/>
              <a:t>Single rate reduced by </a:t>
            </a:r>
            <a:r>
              <a:rPr lang="en-US" sz="2000" dirty="0"/>
              <a:t>£14.05</a:t>
            </a:r>
            <a:r>
              <a:rPr lang="en-US" sz="2000" b="0" dirty="0"/>
              <a:t> per week</a:t>
            </a:r>
          </a:p>
          <a:p>
            <a:pPr marL="515938" indent="-342900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US" sz="2000" b="0" dirty="0"/>
          </a:p>
          <a:p>
            <a:pPr marL="515938" indent="-342900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Those who reached retirement age before 1 April 2021 will continue to get pre-cut rates</a:t>
            </a:r>
          </a:p>
          <a:p>
            <a:pPr marL="515938" indent="-342900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US" sz="2000" b="0" dirty="0"/>
          </a:p>
          <a:p>
            <a:pPr marL="515938" indent="-342900">
              <a:spcBef>
                <a:spcPts val="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12-month protection for widow/er whose retirement age was after 1 April 2021 but whose deceased partner was before, as long as s/he remains in same property</a:t>
            </a:r>
          </a:p>
        </p:txBody>
      </p:sp>
    </p:spTree>
    <p:extLst>
      <p:ext uri="{BB962C8B-B14F-4D97-AF65-F5344CB8AC3E}">
        <p14:creationId xmlns:p14="http://schemas.microsoft.com/office/powerpoint/2010/main" val="29970624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/>
        </p:nvSpPr>
        <p:spPr bwMode="auto">
          <a:xfrm>
            <a:off x="762000" y="1828800"/>
            <a:ext cx="7620000" cy="3200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altLang="en-US" sz="2000" dirty="0">
              <a:solidFill>
                <a:schemeClr val="bg1"/>
              </a:solidFill>
            </a:endParaRPr>
          </a:p>
          <a:p>
            <a:pPr marL="342900" indent="-342900" algn="ctr">
              <a:spcBef>
                <a:spcPts val="3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altLang="zh-CN" sz="4000" dirty="0">
                <a:solidFill>
                  <a:schemeClr val="bg1"/>
                </a:solidFill>
                <a:ea typeface="宋体" pitchFamily="2" charset="-122"/>
              </a:rPr>
              <a:t>COVID-19                     BENEFIT  CHANGES</a:t>
            </a:r>
            <a:endParaRPr lang="en-GB" altLang="en-US" sz="5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b="1" dirty="0">
                <a:ea typeface="宋体" pitchFamily="2" charset="-122"/>
              </a:rPr>
              <a:t>UNIVERSAL CREDIT</a:t>
            </a:r>
            <a:endParaRPr lang="en-US" sz="1800" dirty="0"/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81534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£20pw uplift – in Standard Allowance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Due to end April 2021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srgbClr val="FF0000"/>
                </a:solidFill>
              </a:rPr>
              <a:t>Budget news </a:t>
            </a:r>
            <a:r>
              <a:rPr lang="en-GB" sz="2000" b="0" dirty="0">
                <a:solidFill>
                  <a:srgbClr val="FF0000"/>
                </a:solidFill>
              </a:rPr>
              <a:t>- Extended until end of September 2021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srgbClr val="FF0000"/>
                </a:solidFill>
              </a:rPr>
              <a:t>Budget news </a:t>
            </a:r>
            <a:r>
              <a:rPr lang="en-GB" sz="2000" b="0" dirty="0">
                <a:solidFill>
                  <a:srgbClr val="FF0000"/>
                </a:solidFill>
              </a:rPr>
              <a:t>- Equivalent will also be made in Working Tax Credit with a one-off £500 payment</a:t>
            </a:r>
          </a:p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GB" sz="1000" b="0" dirty="0"/>
          </a:p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GB" sz="1000" b="0" dirty="0"/>
          </a:p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Minimum Income Floor (MIF) – For self-employed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Suspension had been extended until April 2021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srgbClr val="FF0000"/>
                </a:solidFill>
              </a:rPr>
              <a:t>Budget news </a:t>
            </a:r>
            <a:r>
              <a:rPr lang="en-GB" sz="2000" b="0" dirty="0">
                <a:solidFill>
                  <a:srgbClr val="FF0000"/>
                </a:solidFill>
              </a:rPr>
              <a:t>- Suspension extended further until end of July 2021, followed by a gradual reintroduction from August – and Work Coaches will have discretion to not apply MIF if they think earnings are still affected by </a:t>
            </a:r>
            <a:r>
              <a:rPr lang="en-GB" sz="2000" b="0" dirty="0" err="1">
                <a:solidFill>
                  <a:srgbClr val="FF0000"/>
                </a:solidFill>
              </a:rPr>
              <a:t>Covid</a:t>
            </a:r>
            <a:endParaRPr lang="en-GB" sz="2000" b="0" dirty="0">
              <a:solidFill>
                <a:srgbClr val="FF0000"/>
              </a:solidFill>
            </a:endParaRP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7069501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b="1" dirty="0">
                <a:ea typeface="宋体" pitchFamily="2" charset="-122"/>
              </a:rPr>
              <a:t>	UNIVERSAL CREDIT</a:t>
            </a:r>
            <a:br>
              <a:rPr lang="en-GB" b="1" dirty="0">
                <a:ea typeface="宋体" pitchFamily="2" charset="-122"/>
              </a:rPr>
            </a:br>
            <a:r>
              <a:rPr lang="en-GB" b="1" dirty="0">
                <a:solidFill>
                  <a:srgbClr val="FF0000"/>
                </a:solidFill>
                <a:ea typeface="宋体" pitchFamily="2" charset="-122"/>
              </a:rPr>
              <a:t>OTHER ANNOUNCEMENTS IN BUDGET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457200" y="1691819"/>
            <a:ext cx="8153400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>
                <a:solidFill>
                  <a:srgbClr val="FF0000"/>
                </a:solidFill>
              </a:rPr>
              <a:t>UC Advances </a:t>
            </a:r>
            <a:r>
              <a:rPr lang="en-GB" sz="2000" dirty="0">
                <a:solidFill>
                  <a:srgbClr val="FF0000"/>
                </a:solidFill>
              </a:rPr>
              <a:t>(From April 2021)</a:t>
            </a:r>
          </a:p>
          <a:p>
            <a:pPr marL="987425" lvl="2" indent="-274638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>
                <a:solidFill>
                  <a:srgbClr val="FF0000"/>
                </a:solidFill>
              </a:rPr>
              <a:t>Maximum time to repay an advance will be 24 months</a:t>
            </a:r>
          </a:p>
          <a:p>
            <a:pPr marL="987425" lvl="2" indent="-274638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>
                <a:solidFill>
                  <a:srgbClr val="FF0000"/>
                </a:solidFill>
              </a:rPr>
              <a:t>Maximum deductions rate will also be reduced to 25%</a:t>
            </a:r>
          </a:p>
          <a:p>
            <a:pPr marL="987425" lvl="2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1600" dirty="0">
                <a:solidFill>
                  <a:srgbClr val="FF0000"/>
                </a:solidFill>
              </a:rPr>
              <a:t>NB</a:t>
            </a:r>
            <a:r>
              <a:rPr lang="en-GB" sz="1600" b="0" dirty="0">
                <a:solidFill>
                  <a:srgbClr val="FF0000"/>
                </a:solidFill>
              </a:rPr>
              <a:t> This change was originally meant to be introduced in October 2021 but has been brought forward</a:t>
            </a:r>
          </a:p>
          <a:p>
            <a:pPr lvl="1">
              <a:spcBef>
                <a:spcPts val="0"/>
              </a:spcBef>
              <a:buClr>
                <a:schemeClr val="accent1">
                  <a:lumMod val="50000"/>
                </a:schemeClr>
              </a:buClr>
              <a:defRPr/>
            </a:pPr>
            <a:endParaRPr lang="en-GB" sz="2000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>
                <a:solidFill>
                  <a:srgbClr val="FF0000"/>
                </a:solidFill>
              </a:rPr>
              <a:t>Surplus Earnings threshold</a:t>
            </a:r>
            <a:endParaRPr lang="en-GB" sz="2400" b="0" dirty="0">
              <a:solidFill>
                <a:srgbClr val="FF0000"/>
              </a:solidFill>
            </a:endParaRPr>
          </a:p>
          <a:p>
            <a:pPr marL="987425" lvl="2" indent="-274638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>
                <a:solidFill>
                  <a:srgbClr val="FF0000"/>
                </a:solidFill>
              </a:rPr>
              <a:t>Where someone earns too much to qualify for UC but then returns to claim UC, if they have earned over the threshold, it is used to reduce future UC entitlement.</a:t>
            </a:r>
          </a:p>
          <a:p>
            <a:pPr marL="987425" lvl="2" indent="-274638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>
                <a:solidFill>
                  <a:srgbClr val="FF0000"/>
                </a:solidFill>
              </a:rPr>
              <a:t>Threshold is currently £2,500 per month but was due to be reduced to £300 per month from April 2021</a:t>
            </a:r>
          </a:p>
          <a:p>
            <a:pPr marL="987425" lvl="2" indent="-274638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b="0" dirty="0">
                <a:solidFill>
                  <a:srgbClr val="FF0000"/>
                </a:solidFill>
              </a:rPr>
              <a:t>This change has been put back to April 2022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541596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b="1" dirty="0">
                <a:ea typeface="宋体" pitchFamily="2" charset="-122"/>
              </a:rPr>
              <a:t>OTHER COVID-19 NEWS</a:t>
            </a:r>
            <a:endParaRPr lang="en-US" sz="1800" dirty="0"/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1534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/>
              <a:t>Coronavirus Job Retention Scheme (CJRS)</a:t>
            </a:r>
          </a:p>
          <a:p>
            <a:pPr marL="989013" lvl="1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b="0" dirty="0"/>
              <a:t>Had been extended until 30/04/2021</a:t>
            </a:r>
          </a:p>
          <a:p>
            <a:pPr marL="989013" lvl="1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b="0" dirty="0"/>
              <a:t>80% of earnings covered while furloughed</a:t>
            </a:r>
          </a:p>
          <a:p>
            <a:pPr marL="989013" lvl="1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</a:rPr>
              <a:t>Budget news</a:t>
            </a:r>
            <a:r>
              <a:rPr lang="en-US" sz="2000" b="0" dirty="0">
                <a:solidFill>
                  <a:srgbClr val="FF0000"/>
                </a:solidFill>
              </a:rPr>
              <a:t> – CJRS will be extended further until 30/09/2021 - Employers will have to start funding 10% of the unworked hours in July, and then 20% in August and September</a:t>
            </a:r>
            <a:endParaRPr lang="en-US" sz="1000" b="0" dirty="0"/>
          </a:p>
          <a:p>
            <a:pPr marL="989013" lvl="1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1000" b="0" dirty="0"/>
          </a:p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/>
              <a:t>Self-Employment Income Support (SEIS) </a:t>
            </a:r>
          </a:p>
          <a:p>
            <a:pPr marL="989013" lvl="1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b="0" dirty="0"/>
              <a:t>Applications for 3</a:t>
            </a:r>
            <a:r>
              <a:rPr lang="en-US" sz="2000" b="0" baseline="30000" dirty="0"/>
              <a:t>rd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dirty="0"/>
              <a:t>SEIS grant closed on 29/01/2021</a:t>
            </a:r>
          </a:p>
          <a:p>
            <a:pPr marL="989013" lvl="1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</a:rPr>
              <a:t>Budget news </a:t>
            </a:r>
            <a:r>
              <a:rPr lang="en-US" sz="2000" b="0" dirty="0">
                <a:solidFill>
                  <a:srgbClr val="FF0000"/>
                </a:solidFill>
              </a:rPr>
              <a:t>- 4</a:t>
            </a:r>
            <a:r>
              <a:rPr lang="en-US" sz="2000" b="0" baseline="30000" dirty="0">
                <a:solidFill>
                  <a:srgbClr val="FF0000"/>
                </a:solidFill>
              </a:rPr>
              <a:t>th</a:t>
            </a:r>
            <a:r>
              <a:rPr lang="en-US" sz="2000" b="0" dirty="0">
                <a:solidFill>
                  <a:srgbClr val="FF0000"/>
                </a:solidFill>
              </a:rPr>
              <a:t> grant will be available in late April, and     5</a:t>
            </a:r>
            <a:r>
              <a:rPr lang="en-US" sz="2000" b="0" baseline="30000" dirty="0">
                <a:solidFill>
                  <a:srgbClr val="FF0000"/>
                </a:solidFill>
              </a:rPr>
              <a:t>th</a:t>
            </a:r>
            <a:r>
              <a:rPr lang="en-US" sz="2000" b="0" dirty="0">
                <a:solidFill>
                  <a:srgbClr val="FF0000"/>
                </a:solidFill>
              </a:rPr>
              <a:t> grant will be available in the summer (although the 5</a:t>
            </a:r>
            <a:r>
              <a:rPr lang="en-US" sz="2000" b="0" baseline="30000" dirty="0">
                <a:solidFill>
                  <a:srgbClr val="FF0000"/>
                </a:solidFill>
              </a:rPr>
              <a:t>th</a:t>
            </a:r>
            <a:r>
              <a:rPr lang="en-US" sz="2000" b="0" dirty="0">
                <a:solidFill>
                  <a:srgbClr val="FF0000"/>
                </a:solidFill>
              </a:rPr>
              <a:t> grant will be less generous)</a:t>
            </a:r>
          </a:p>
        </p:txBody>
      </p:sp>
    </p:spTree>
    <p:extLst>
      <p:ext uri="{BB962C8B-B14F-4D97-AF65-F5344CB8AC3E}">
        <p14:creationId xmlns:p14="http://schemas.microsoft.com/office/powerpoint/2010/main" val="4066275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b="1" dirty="0">
                <a:ea typeface="宋体" pitchFamily="2" charset="-122"/>
              </a:rPr>
              <a:t>OTHER</a:t>
            </a:r>
            <a:r>
              <a:rPr lang="en-GB" b="1" dirty="0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en-GB" b="1" dirty="0">
                <a:ea typeface="宋体" pitchFamily="2" charset="-122"/>
              </a:rPr>
              <a:t>COVID-19 NEWS </a:t>
            </a:r>
            <a:r>
              <a:rPr lang="en-GB" sz="1400" b="1" dirty="0">
                <a:ea typeface="宋体" pitchFamily="2" charset="-122"/>
              </a:rPr>
              <a:t>(continued)</a:t>
            </a:r>
            <a:endParaRPr lang="en-US" dirty="0"/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457200" y="1571685"/>
            <a:ext cx="8001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 err="1"/>
              <a:t>Covid</a:t>
            </a:r>
            <a:r>
              <a:rPr lang="en-GB" sz="2400" dirty="0"/>
              <a:t> Winter Grant Scheme 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Central Bedfordshire and Bedford Borough Councils</a:t>
            </a:r>
            <a:r>
              <a:rPr lang="en-GB" sz="2000" b="0" dirty="0">
                <a:solidFill>
                  <a:srgbClr val="FF0000"/>
                </a:solidFill>
              </a:rPr>
              <a:t> </a:t>
            </a:r>
            <a:r>
              <a:rPr lang="en-GB" sz="2000" b="0" dirty="0"/>
              <a:t>used this funding to top up internal budgets aimed at supporting people, e.g. Local Welfare Provision and discretionary funds</a:t>
            </a:r>
          </a:p>
          <a:p>
            <a:pPr marL="989013" lvl="1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GB" sz="1000" b="0" dirty="0"/>
          </a:p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Self-isolation Grant (in England)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Reported issues with accessing grant with some being refused without explanation when they should qualify – discuss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Plans to extend scheme to 30 June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Plans to expand to include one parent/guardian who has to stay off work to look after self-isolating child</a:t>
            </a:r>
          </a:p>
          <a:p>
            <a:pPr marL="712788" lvl="2">
              <a:spcBef>
                <a:spcPts val="12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1400" b="0" dirty="0"/>
              <a:t>Thanks to Julie Luckman (CBC) for last two points</a:t>
            </a:r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15404217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b="1" dirty="0">
                <a:ea typeface="宋体" pitchFamily="2" charset="-122"/>
              </a:rPr>
              <a:t>OTHER</a:t>
            </a:r>
            <a:r>
              <a:rPr lang="en-GB" b="1" dirty="0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en-GB" b="1" dirty="0">
                <a:ea typeface="宋体" pitchFamily="2" charset="-122"/>
              </a:rPr>
              <a:t>COVID-19 NEWS </a:t>
            </a:r>
            <a:r>
              <a:rPr lang="en-GB" sz="1400" b="1" dirty="0">
                <a:ea typeface="宋体" pitchFamily="2" charset="-122"/>
              </a:rPr>
              <a:t>(continued)</a:t>
            </a:r>
            <a:endParaRPr lang="en-US" dirty="0"/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457200" y="1271855"/>
            <a:ext cx="800100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Jobcentres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Open between 10am and 2pm for those that cannot contact Jobcentre by phone or digitally only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Work coaches continuing employment support programmes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Contact continues digitally or via telephone</a:t>
            </a:r>
          </a:p>
          <a:p>
            <a:pPr marL="989013" lvl="1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GB" sz="1000" b="0" dirty="0"/>
          </a:p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Face to Face assessments and appeal hearings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Remain suspended for all benefits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Phone assessments and appeal hearings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Some appeal hearings via video call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GB" sz="1000" b="0" dirty="0"/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 err="1"/>
              <a:t>Shielders</a:t>
            </a:r>
            <a:r>
              <a:rPr lang="en-US" sz="2400" dirty="0"/>
              <a:t> / Clinical Extremely Vulnerable</a:t>
            </a:r>
            <a:endParaRPr lang="en-US" sz="2400" dirty="0">
              <a:solidFill>
                <a:srgbClr val="FF0000"/>
              </a:solidFill>
            </a:endParaRPr>
          </a:p>
          <a:p>
            <a:pPr marL="712788" lvl="1" indent="-265113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Can claim SSP/ESA if unable to work from home</a:t>
            </a:r>
          </a:p>
          <a:p>
            <a:pPr marL="712788" lvl="1" indent="-265113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Employer could instead furlough them and claim CJRS</a:t>
            </a:r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35780951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b="1" dirty="0">
                <a:ea typeface="宋体" pitchFamily="2" charset="-122"/>
              </a:rPr>
              <a:t>OTHER</a:t>
            </a:r>
            <a:r>
              <a:rPr lang="en-GB" b="1" dirty="0">
                <a:solidFill>
                  <a:srgbClr val="FF0000"/>
                </a:solidFill>
                <a:ea typeface="宋体" pitchFamily="2" charset="-122"/>
              </a:rPr>
              <a:t> </a:t>
            </a:r>
            <a:r>
              <a:rPr lang="en-GB" b="1" dirty="0">
                <a:ea typeface="宋体" pitchFamily="2" charset="-122"/>
              </a:rPr>
              <a:t>COVID-19 NEWS </a:t>
            </a:r>
            <a:r>
              <a:rPr lang="en-GB" sz="1400" b="1" dirty="0">
                <a:ea typeface="宋体" pitchFamily="2" charset="-122"/>
              </a:rPr>
              <a:t>(continued)</a:t>
            </a:r>
            <a:endParaRPr lang="en-US" sz="1400" dirty="0"/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457200" y="1287244"/>
            <a:ext cx="8077200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GB" sz="2400" dirty="0"/>
          </a:p>
          <a:p>
            <a:pPr marL="531813" indent="-358775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GB" sz="2400" dirty="0"/>
              <a:t>Tax Credits - rule changes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Confirmation that claimants with reduced hours due to </a:t>
            </a:r>
            <a:r>
              <a:rPr lang="en-GB" sz="2000" b="0" dirty="0" err="1"/>
              <a:t>Covid</a:t>
            </a:r>
            <a:r>
              <a:rPr lang="en-GB" sz="2000" b="0" dirty="0"/>
              <a:t> are treated as working normal hours</a:t>
            </a:r>
          </a:p>
          <a:p>
            <a:pPr marL="742950" lvl="1" indent="-28575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Furloughed claimants will get extra 8 weeks to return to normal hours of work after their furlough ends</a:t>
            </a:r>
          </a:p>
          <a:p>
            <a:pPr marL="742950" lvl="1" indent="-28575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GB" sz="2000" b="0" dirty="0"/>
              <a:t>Test and Trace and other </a:t>
            </a:r>
            <a:r>
              <a:rPr lang="en-GB" sz="2000" b="0" dirty="0" err="1"/>
              <a:t>Covid</a:t>
            </a:r>
            <a:r>
              <a:rPr lang="en-GB" sz="2000" b="0" dirty="0"/>
              <a:t> grants ignored as income</a:t>
            </a:r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GB" sz="2000" b="0" dirty="0"/>
          </a:p>
          <a:p>
            <a:pPr marL="173038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r>
              <a:rPr lang="en-US" sz="2400" dirty="0"/>
              <a:t>Council Tax</a:t>
            </a:r>
          </a:p>
          <a:p>
            <a:pPr marL="515938" indent="-34290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Reminder that the extra £150 credited to the Council Tax accounts of people entitled to CTS during 2020/21 was a one-off</a:t>
            </a:r>
          </a:p>
          <a:p>
            <a:pPr lvl="1">
              <a:spcBef>
                <a:spcPts val="600"/>
              </a:spcBef>
              <a:buClr>
                <a:schemeClr val="accent1">
                  <a:lumMod val="50000"/>
                </a:schemeClr>
              </a:buClr>
              <a:defRPr/>
            </a:pPr>
            <a:endParaRPr lang="en-GB" sz="2000" b="0" dirty="0"/>
          </a:p>
          <a:p>
            <a:pPr marL="742950" lvl="1" indent="-285750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29606491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/>
        </p:nvSpPr>
        <p:spPr bwMode="auto">
          <a:xfrm>
            <a:off x="762000" y="1828800"/>
            <a:ext cx="7620000" cy="3200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GB" altLang="en-US" sz="2000" dirty="0">
              <a:solidFill>
                <a:schemeClr val="bg1"/>
              </a:solidFill>
            </a:endParaRPr>
          </a:p>
          <a:p>
            <a:pPr marL="342900" indent="-342900" algn="ctr">
              <a:spcBef>
                <a:spcPts val="3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GB" altLang="zh-CN" sz="4000" dirty="0">
                <a:solidFill>
                  <a:schemeClr val="bg1"/>
                </a:solidFill>
                <a:ea typeface="宋体" pitchFamily="2" charset="-122"/>
              </a:rPr>
              <a:t>NON-COVID-19                     BENEFIT  CHANGES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8025</TotalTime>
  <Words>1218</Words>
  <Application>Microsoft Office PowerPoint</Application>
  <PresentationFormat>On-screen Show (4:3)</PresentationFormat>
  <Paragraphs>153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宋体</vt:lpstr>
      <vt:lpstr>Arial</vt:lpstr>
      <vt:lpstr>Arial Black</vt:lpstr>
      <vt:lpstr>Calibri</vt:lpstr>
      <vt:lpstr>Times New Roman</vt:lpstr>
      <vt:lpstr>Wingdings</vt:lpstr>
      <vt:lpstr>Pixel</vt:lpstr>
      <vt:lpstr>1_Pixel</vt:lpstr>
      <vt:lpstr>BEDFORDSHIRE BENEFITS NETWORK 03/03/2021</vt:lpstr>
      <vt:lpstr>PowerPoint Presentation</vt:lpstr>
      <vt:lpstr>UNIVERSAL CREDIT</vt:lpstr>
      <vt:lpstr> UNIVERSAL CREDIT OTHER ANNOUNCEMENTS IN BUDGET</vt:lpstr>
      <vt:lpstr>OTHER COVID-19 NEWS</vt:lpstr>
      <vt:lpstr>OTHER COVID-19 NEWS (continued)</vt:lpstr>
      <vt:lpstr>OTHER COVID-19 NEWS (continued)</vt:lpstr>
      <vt:lpstr>OTHER COVID-19 NEWS (continued)</vt:lpstr>
      <vt:lpstr>PowerPoint Presentation</vt:lpstr>
      <vt:lpstr>UNIVERSAL CREDIT SEVERE DISABILITY PREMIUM</vt:lpstr>
      <vt:lpstr>SEVERE DISABILITY PREMIUM TRANSITIONAL ELEMENT</vt:lpstr>
      <vt:lpstr>SDP TRANSITIONAL ELEMENT AMOUNTS</vt:lpstr>
      <vt:lpstr>SDP TRANSITIONAL ELEMENT EROSION</vt:lpstr>
      <vt:lpstr>UNIVERSAL CREDIT</vt:lpstr>
      <vt:lpstr>UNIVERSAL CREDIT (continued)</vt:lpstr>
      <vt:lpstr>OTHER NEWS</vt:lpstr>
      <vt:lpstr>OTHER 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 Simkins</dc:creator>
  <cp:lastModifiedBy>Len Simkins</cp:lastModifiedBy>
  <cp:revision>351</cp:revision>
  <cp:lastPrinted>1601-01-01T00:00:00Z</cp:lastPrinted>
  <dcterms:created xsi:type="dcterms:W3CDTF">1601-01-01T00:00:00Z</dcterms:created>
  <dcterms:modified xsi:type="dcterms:W3CDTF">2021-03-03T19:26:44Z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